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34"/>
  </p:notesMasterIdLst>
  <p:sldIdLst>
    <p:sldId id="257" r:id="rId4"/>
    <p:sldId id="281" r:id="rId5"/>
    <p:sldId id="302" r:id="rId6"/>
    <p:sldId id="258" r:id="rId7"/>
    <p:sldId id="260" r:id="rId8"/>
    <p:sldId id="341" r:id="rId9"/>
    <p:sldId id="270" r:id="rId10"/>
    <p:sldId id="335" r:id="rId11"/>
    <p:sldId id="377" r:id="rId12"/>
    <p:sldId id="267" r:id="rId13"/>
    <p:sldId id="264" r:id="rId14"/>
    <p:sldId id="268" r:id="rId15"/>
    <p:sldId id="282" r:id="rId16"/>
    <p:sldId id="283" r:id="rId17"/>
    <p:sldId id="284" r:id="rId18"/>
    <p:sldId id="300" r:id="rId19"/>
    <p:sldId id="285" r:id="rId20"/>
    <p:sldId id="287" r:id="rId21"/>
    <p:sldId id="288" r:id="rId22"/>
    <p:sldId id="289" r:id="rId23"/>
    <p:sldId id="286" r:id="rId24"/>
    <p:sldId id="291" r:id="rId25"/>
    <p:sldId id="290" r:id="rId26"/>
    <p:sldId id="293" r:id="rId27"/>
    <p:sldId id="294" r:id="rId28"/>
    <p:sldId id="297" r:id="rId29"/>
    <p:sldId id="298" r:id="rId30"/>
    <p:sldId id="292" r:id="rId31"/>
    <p:sldId id="299" r:id="rId32"/>
    <p:sldId id="296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" lastIdx="1" clrIdx="0"/>
  <p:cmAuthor id="2" name="Administrat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82FF"/>
    <a:srgbClr val="FFFFFF"/>
    <a:srgbClr val="F8B86C"/>
    <a:srgbClr val="E69DCF"/>
    <a:srgbClr val="9DC3E6"/>
    <a:srgbClr val="337AFF"/>
    <a:srgbClr val="414247"/>
    <a:srgbClr val="F8FAEF"/>
    <a:srgbClr val="23C20E"/>
    <a:srgbClr val="FCAD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8" Type="http://schemas.openxmlformats.org/officeDocument/2006/relationships/commentAuthors" Target="commentAuthors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notesMaster" Target="notesMasters/notesMaster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6BBC1-8061-4B7F-A09E-B8453C5947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C658A-862B-4D8F-90C9-F3D7AB0FCCB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1.xml"/><Relationship Id="rId2" Type="http://schemas.openxmlformats.org/officeDocument/2006/relationships/image" Target="../media/image3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3.png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3.png"/><Relationship Id="rId1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3.png"/><Relationship Id="rId1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3.png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3.png"/><Relationship Id="rId1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3.png"/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3.pn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3.png"/><Relationship Id="rId2" Type="http://schemas.openxmlformats.org/officeDocument/2006/relationships/image" Target="../media/image25.jpeg"/><Relationship Id="rId1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4605" y="1325880"/>
            <a:ext cx="12207240" cy="3822065"/>
          </a:xfrm>
          <a:prstGeom prst="rect">
            <a:avLst/>
          </a:prstGeom>
          <a:solidFill>
            <a:srgbClr val="337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129212" y="2870061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619810" y="2240342"/>
            <a:ext cx="5516880" cy="193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宠物行业概况</a:t>
            </a:r>
            <a:endParaRPr lang="en-US" altLang="zh-CN" sz="6000" dirty="0">
              <a:solidFill>
                <a:schemeClr val="bg1"/>
              </a:solidFill>
              <a:latin typeface="Source Han Sans Heavy" panose="020B0A00000000000000" charset="-122"/>
              <a:ea typeface="Source Han Sans Heavy" panose="020B0A00000000000000" charset="-122"/>
            </a:endParaRPr>
          </a:p>
          <a:p>
            <a:r>
              <a:rPr lang="zh-CN" altLang="en-US" sz="6000" dirty="0">
                <a:solidFill>
                  <a:schemeClr val="bg1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与行业解决方案</a:t>
            </a:r>
            <a:endParaRPr lang="zh-CN" altLang="en-US" sz="6000" dirty="0">
              <a:solidFill>
                <a:schemeClr val="bg1"/>
              </a:solidFill>
              <a:latin typeface="Source Han Sans Heavy" panose="020B0A00000000000000" charset="-122"/>
              <a:ea typeface="Source Han Sans Heavy" panose="020B0A00000000000000" charset="-122"/>
            </a:endParaRPr>
          </a:p>
        </p:txBody>
      </p:sp>
      <p:pic>
        <p:nvPicPr>
          <p:cNvPr id="4" name="图片 3" descr="ma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06335" y="1715135"/>
            <a:ext cx="3538855" cy="4360545"/>
          </a:xfrm>
          <a:prstGeom prst="rect">
            <a:avLst/>
          </a:prstGeom>
        </p:spPr>
      </p:pic>
      <p:pic>
        <p:nvPicPr>
          <p:cNvPr id="3" name="图片 2" descr="logo透明 (1)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60" y="3999230"/>
            <a:ext cx="2143760" cy="10331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椭圆 17"/>
          <p:cNvSpPr/>
          <p:nvPr/>
        </p:nvSpPr>
        <p:spPr>
          <a:xfrm>
            <a:off x="-762000" y="-686796"/>
            <a:ext cx="2538649" cy="2538649"/>
          </a:xfrm>
          <a:prstGeom prst="ellipse">
            <a:avLst/>
          </a:prstGeom>
          <a:gradFill>
            <a:gsLst>
              <a:gs pos="12000">
                <a:schemeClr val="accent5">
                  <a:lumMod val="60000"/>
                  <a:lumOff val="40000"/>
                </a:schemeClr>
              </a:gs>
              <a:gs pos="100000">
                <a:srgbClr val="3370FF">
                  <a:alpha val="6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6778625" y="3442970"/>
            <a:ext cx="14020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9600">
                <a:gradFill>
                  <a:gsLst>
                    <a:gs pos="100000">
                      <a:srgbClr val="337AFF"/>
                    </a:gs>
                    <a:gs pos="44000">
                      <a:schemeClr val="accent1">
                        <a:lumMod val="45000"/>
                        <a:lumOff val="55000"/>
                      </a:schemeClr>
                    </a:gs>
                    <a:gs pos="40000">
                      <a:schemeClr val="accent1">
                        <a:lumMod val="45000"/>
                        <a:lumOff val="55000"/>
                      </a:schemeClr>
                    </a:gs>
                    <a:gs pos="16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05</a:t>
            </a:r>
            <a:endParaRPr lang="en-US" altLang="zh-CN" sz="9600">
              <a:gradFill>
                <a:gsLst>
                  <a:gs pos="100000">
                    <a:srgbClr val="337AFF"/>
                  </a:gs>
                  <a:gs pos="44000">
                    <a:schemeClr val="accent1">
                      <a:lumMod val="45000"/>
                      <a:lumOff val="55000"/>
                    </a:schemeClr>
                  </a:gs>
                  <a:gs pos="40000">
                    <a:schemeClr val="accent1">
                      <a:lumMod val="45000"/>
                      <a:lumOff val="55000"/>
                    </a:schemeClr>
                  </a:gs>
                  <a:gs pos="16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832735" y="3442970"/>
            <a:ext cx="14020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9600">
                <a:gradFill>
                  <a:gsLst>
                    <a:gs pos="100000">
                      <a:srgbClr val="337AFF"/>
                    </a:gs>
                    <a:gs pos="44000">
                      <a:schemeClr val="accent1">
                        <a:lumMod val="45000"/>
                        <a:lumOff val="55000"/>
                      </a:schemeClr>
                    </a:gs>
                    <a:gs pos="40000">
                      <a:schemeClr val="accent1">
                        <a:lumMod val="45000"/>
                        <a:lumOff val="55000"/>
                      </a:schemeClr>
                    </a:gs>
                    <a:gs pos="16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</a:t>
            </a:r>
            <a:endParaRPr lang="en-US" altLang="zh-CN" sz="9600">
              <a:gradFill>
                <a:gsLst>
                  <a:gs pos="100000">
                    <a:srgbClr val="337AFF"/>
                  </a:gs>
                  <a:gs pos="44000">
                    <a:schemeClr val="accent1">
                      <a:lumMod val="45000"/>
                      <a:lumOff val="55000"/>
                    </a:schemeClr>
                  </a:gs>
                  <a:gs pos="40000">
                    <a:schemeClr val="accent1">
                      <a:lumMod val="45000"/>
                      <a:lumOff val="55000"/>
                    </a:schemeClr>
                  </a:gs>
                  <a:gs pos="16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074660" y="1542415"/>
            <a:ext cx="14020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9600">
                <a:gradFill>
                  <a:gsLst>
                    <a:gs pos="100000">
                      <a:srgbClr val="337AFF"/>
                    </a:gs>
                    <a:gs pos="44000">
                      <a:schemeClr val="accent1">
                        <a:lumMod val="45000"/>
                        <a:lumOff val="55000"/>
                      </a:schemeClr>
                    </a:gs>
                    <a:gs pos="40000">
                      <a:schemeClr val="accent1">
                        <a:lumMod val="45000"/>
                        <a:lumOff val="55000"/>
                      </a:schemeClr>
                    </a:gs>
                    <a:gs pos="16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03</a:t>
            </a:r>
            <a:endParaRPr lang="en-US" altLang="zh-CN" sz="9600">
              <a:gradFill>
                <a:gsLst>
                  <a:gs pos="100000">
                    <a:srgbClr val="337AFF"/>
                  </a:gs>
                  <a:gs pos="44000">
                    <a:schemeClr val="accent1">
                      <a:lumMod val="45000"/>
                      <a:lumOff val="55000"/>
                    </a:schemeClr>
                  </a:gs>
                  <a:gs pos="40000">
                    <a:schemeClr val="accent1">
                      <a:lumMod val="45000"/>
                      <a:lumOff val="55000"/>
                    </a:schemeClr>
                  </a:gs>
                  <a:gs pos="16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91380" y="1542415"/>
            <a:ext cx="14020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9600">
                <a:gradFill>
                  <a:gsLst>
                    <a:gs pos="100000">
                      <a:srgbClr val="337AFF"/>
                    </a:gs>
                    <a:gs pos="44000">
                      <a:schemeClr val="accent1">
                        <a:lumMod val="45000"/>
                        <a:lumOff val="55000"/>
                      </a:schemeClr>
                    </a:gs>
                    <a:gs pos="40000">
                      <a:schemeClr val="accent1">
                        <a:lumMod val="45000"/>
                        <a:lumOff val="55000"/>
                      </a:schemeClr>
                    </a:gs>
                    <a:gs pos="16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02</a:t>
            </a:r>
            <a:endParaRPr lang="en-US" altLang="zh-CN" sz="9600">
              <a:gradFill>
                <a:gsLst>
                  <a:gs pos="100000">
                    <a:srgbClr val="337AFF"/>
                  </a:gs>
                  <a:gs pos="44000">
                    <a:schemeClr val="accent1">
                      <a:lumMod val="45000"/>
                      <a:lumOff val="55000"/>
                    </a:schemeClr>
                  </a:gs>
                  <a:gs pos="40000">
                    <a:schemeClr val="accent1">
                      <a:lumMod val="45000"/>
                      <a:lumOff val="55000"/>
                    </a:schemeClr>
                  </a:gs>
                  <a:gs pos="16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7340" y="410845"/>
            <a:ext cx="1198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chemeClr val="bg1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目录</a:t>
            </a:r>
            <a:endParaRPr lang="zh-CN" altLang="en-US" sz="4000">
              <a:solidFill>
                <a:schemeClr val="bg1"/>
              </a:solidFill>
              <a:latin typeface="Source Han Sans Heavy" panose="020B0A00000000000000" charset="-122"/>
              <a:ea typeface="Source Han Sans Heavy" panose="020B0A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06570" y="2217420"/>
            <a:ext cx="262636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2400" b="1">
                <a:latin typeface="Source Han Sans Heavy" panose="020B0A00000000000000" charset="-122"/>
                <a:ea typeface="Source Han Sans Heavy" panose="020B0A00000000000000" charset="-122"/>
              </a:rPr>
              <a:t>消费者与商家概况</a:t>
            </a:r>
            <a:endParaRPr lang="zh-CN" altLang="en-US" sz="2400" b="1">
              <a:latin typeface="Source Han Sans Heavy" panose="020B0A00000000000000" charset="-122"/>
              <a:ea typeface="Source Han Sans Heavy" panose="020B0A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180705" y="2217420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>
                <a:latin typeface="Source Han Sans Heavy" panose="020B0A00000000000000" charset="-122"/>
                <a:ea typeface="Source Han Sans Heavy" panose="020B0A00000000000000" charset="-122"/>
              </a:rPr>
              <a:t>行业痛点</a:t>
            </a:r>
            <a:endParaRPr lang="zh-CN" altLang="en-US" sz="2400">
              <a:latin typeface="Source Han Sans Heavy" panose="020B0A00000000000000" charset="-122"/>
              <a:ea typeface="Source Han Sans Heavy" panose="020B0A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32735" y="4117975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>
                <a:latin typeface="Source Han Sans Heavy" panose="020B0A00000000000000" charset="-122"/>
                <a:ea typeface="Source Han Sans Heavy" panose="020B0A00000000000000" charset="-122"/>
              </a:rPr>
              <a:t>解决方案</a:t>
            </a:r>
            <a:endParaRPr lang="zh-CN" altLang="en-US" sz="2400">
              <a:latin typeface="Source Han Sans Heavy" panose="020B0A00000000000000" charset="-122"/>
              <a:ea typeface="Source Han Sans Heavy" panose="020B0A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830695" y="4117975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>
                <a:latin typeface="Source Han Sans Heavy" panose="020B0A00000000000000" charset="-122"/>
                <a:ea typeface="Source Han Sans Heavy" panose="020B0A00000000000000" charset="-122"/>
              </a:rPr>
              <a:t>案例分享</a:t>
            </a:r>
            <a:endParaRPr lang="zh-CN" altLang="en-US" sz="2400">
              <a:latin typeface="Source Han Sans Heavy" panose="020B0A00000000000000" charset="-122"/>
              <a:ea typeface="Source Han Sans Heavy" panose="020B0A00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205865" y="1542415"/>
            <a:ext cx="14020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9600">
                <a:gradFill>
                  <a:gsLst>
                    <a:gs pos="100000">
                      <a:srgbClr val="337AFF"/>
                    </a:gs>
                    <a:gs pos="19000">
                      <a:schemeClr val="accent1">
                        <a:lumMod val="45000"/>
                        <a:lumOff val="55000"/>
                      </a:schemeClr>
                    </a:gs>
                    <a:gs pos="16000">
                      <a:schemeClr val="accent1">
                        <a:lumMod val="45000"/>
                        <a:lumOff val="55000"/>
                      </a:schemeClr>
                    </a:gs>
                    <a:gs pos="16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01</a:t>
            </a:r>
            <a:endParaRPr lang="en-US" altLang="zh-CN" sz="9600">
              <a:gradFill>
                <a:gsLst>
                  <a:gs pos="100000">
                    <a:srgbClr val="337AFF"/>
                  </a:gs>
                  <a:gs pos="19000">
                    <a:schemeClr val="accent1">
                      <a:lumMod val="45000"/>
                      <a:lumOff val="55000"/>
                    </a:schemeClr>
                  </a:gs>
                  <a:gs pos="16000">
                    <a:schemeClr val="accent1">
                      <a:lumMod val="45000"/>
                      <a:lumOff val="55000"/>
                    </a:schemeClr>
                  </a:gs>
                  <a:gs pos="16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05865" y="2217420"/>
            <a:ext cx="20161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Source Han Sans Heavy" panose="020B0A00000000000000" charset="-122"/>
                <a:ea typeface="Source Han Sans Heavy" panose="020B0A00000000000000" charset="-122"/>
              </a:rPr>
              <a:t>行业概况</a:t>
            </a:r>
            <a:endParaRPr lang="zh-CN" altLang="en-US" sz="2400">
              <a:latin typeface="Source Han Sans Heavy" panose="020B0A00000000000000" charset="-122"/>
              <a:ea typeface="Source Han Sans Heavy" panose="020B0A00000000000000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0135870" y="4663714"/>
            <a:ext cx="2538649" cy="2538649"/>
          </a:xfrm>
          <a:prstGeom prst="ellipse">
            <a:avLst/>
          </a:prstGeom>
          <a:gradFill>
            <a:gsLst>
              <a:gs pos="12000">
                <a:schemeClr val="accent5">
                  <a:lumMod val="60000"/>
                  <a:lumOff val="40000"/>
                </a:schemeClr>
              </a:gs>
              <a:gs pos="100000">
                <a:srgbClr val="3370FF">
                  <a:alpha val="6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" name="图片 3" descr="logo透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535170" y="1657350"/>
            <a:ext cx="2722880" cy="3169285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none" rtlCol="0">
            <a:spAutoFit/>
          </a:bodyPr>
          <a:p>
            <a:r>
              <a:rPr lang="en-US" altLang="zh-CN" sz="20000">
                <a:solidFill>
                  <a:srgbClr val="337AFF">
                    <a:alpha val="68000"/>
                  </a:srgbClr>
                </a:solidFill>
              </a:rPr>
              <a:t>01</a:t>
            </a:r>
            <a:endParaRPr lang="en-US" altLang="zh-CN" sz="20000">
              <a:solidFill>
                <a:srgbClr val="337AFF">
                  <a:alpha val="68000"/>
                </a:srgb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33565" y="2886035"/>
            <a:ext cx="29260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chemeClr val="tx1"/>
                </a:solidFill>
                <a:latin typeface="Source Han Sans Heavy" panose="020B0A00000000000000" charset="-122"/>
                <a:ea typeface="Source Han Sans Heavy" panose="020B0A00000000000000" charset="-122"/>
                <a:cs typeface="Source Han Sans Heavy" panose="020B0A00000000000000" charset="-122"/>
              </a:rPr>
              <a:t>行业现状</a:t>
            </a:r>
            <a:endParaRPr lang="zh-CN" altLang="en-US" sz="5400" dirty="0">
              <a:solidFill>
                <a:schemeClr val="tx1"/>
              </a:solidFill>
              <a:latin typeface="Source Han Sans Heavy" panose="020B0A00000000000000" charset="-122"/>
              <a:ea typeface="Source Han Sans Heavy" panose="020B0A00000000000000" charset="-122"/>
              <a:cs typeface="Source Han Sans Heavy" panose="020B0A00000000000000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-753110" y="-686796"/>
            <a:ext cx="2538649" cy="2538649"/>
          </a:xfrm>
          <a:prstGeom prst="ellipse">
            <a:avLst/>
          </a:prstGeom>
          <a:gradFill>
            <a:gsLst>
              <a:gs pos="12000">
                <a:schemeClr val="accent5">
                  <a:lumMod val="60000"/>
                  <a:lumOff val="40000"/>
                </a:schemeClr>
              </a:gs>
              <a:gs pos="100000">
                <a:srgbClr val="3370FF">
                  <a:alpha val="6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0135870" y="4663714"/>
            <a:ext cx="2538649" cy="2538649"/>
          </a:xfrm>
          <a:prstGeom prst="ellipse">
            <a:avLst/>
          </a:prstGeom>
          <a:gradFill>
            <a:gsLst>
              <a:gs pos="12000">
                <a:schemeClr val="accent5">
                  <a:lumMod val="60000"/>
                  <a:lumOff val="40000"/>
                </a:schemeClr>
              </a:gs>
              <a:gs pos="100000">
                <a:srgbClr val="3370FF">
                  <a:alpha val="6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3976360" y="2494156"/>
            <a:ext cx="233704" cy="254609"/>
          </a:xfrm>
          <a:prstGeom prst="ellipse">
            <a:avLst/>
          </a:prstGeom>
          <a:gradFill>
            <a:gsLst>
              <a:gs pos="0">
                <a:srgbClr val="9DC3E6"/>
              </a:gs>
              <a:gs pos="100000">
                <a:srgbClr val="7EA1F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600940" y="3807971"/>
            <a:ext cx="233704" cy="254609"/>
          </a:xfrm>
          <a:prstGeom prst="ellipse">
            <a:avLst/>
          </a:prstGeom>
          <a:gradFill>
            <a:gsLst>
              <a:gs pos="0">
                <a:srgbClr val="9DC3E6"/>
              </a:gs>
              <a:gs pos="100000">
                <a:srgbClr val="7EA1F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108450" y="4356100"/>
            <a:ext cx="3611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市场规模   行业概况   未来趋势</a:t>
            </a:r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6533579" y="4354783"/>
            <a:ext cx="0" cy="369332"/>
          </a:xfrm>
          <a:prstGeom prst="line">
            <a:avLst/>
          </a:prstGeom>
          <a:ln w="19050">
            <a:solidFill>
              <a:srgbClr val="337A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5290884" y="4354783"/>
            <a:ext cx="0" cy="369332"/>
          </a:xfrm>
          <a:prstGeom prst="line">
            <a:avLst/>
          </a:prstGeom>
          <a:ln w="19050">
            <a:solidFill>
              <a:srgbClr val="337A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 descr="logo透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6299200" y="1054100"/>
            <a:ext cx="547243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</a:rPr>
              <a:t>随着我国人口老龄化，家庭养宠观念和人民生活习惯的改变，人们养宠需求量大大提升，推动我国宠物行业市场发展。此时，围绕宠物经济产生了一系列的相关产业，如宠物食品、宠物用品、宠物医疗、宠物美容等，这几年还涌现出像宠物婚介、宠物殡葬、宠物寄养等很新的行业。</a:t>
            </a:r>
            <a:endParaRPr lang="zh-CN" altLang="en-US" sz="1600" b="1" dirty="0">
              <a:solidFill>
                <a:schemeClr val="bg2">
                  <a:lumMod val="50000"/>
                </a:schemeClr>
              </a:solidFill>
            </a:endParaRPr>
          </a:p>
          <a:p>
            <a:pPr fontAlgn="auto">
              <a:lnSpc>
                <a:spcPct val="150000"/>
              </a:lnSpc>
            </a:pPr>
            <a:endParaRPr lang="zh-CN" altLang="en-US" sz="1600" b="1" dirty="0">
              <a:solidFill>
                <a:schemeClr val="bg2">
                  <a:lumMod val="50000"/>
                </a:schemeClr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5">
                    <a:lumMod val="75000"/>
                  </a:schemeClr>
                </a:solidFill>
              </a:rPr>
              <a:t>2019年我国宠物行业市场规模已达2024亿元，同比增长18.50%，其中宠物猫市场规模增速快，增长了19.6%，达到780亿元。预计到</a:t>
            </a: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</a:rPr>
              <a:t>2020</a:t>
            </a:r>
            <a:r>
              <a:rPr lang="zh-CN" altLang="en-US" sz="1600" b="1" dirty="0">
                <a:solidFill>
                  <a:schemeClr val="accent5">
                    <a:lumMod val="75000"/>
                  </a:schemeClr>
                </a:solidFill>
              </a:rPr>
              <a:t>年，宠物市场规模达</a:t>
            </a: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</a:rPr>
              <a:t>2945</a:t>
            </a:r>
            <a:r>
              <a:rPr lang="zh-CN" altLang="en-US" sz="1600" b="1" dirty="0">
                <a:solidFill>
                  <a:schemeClr val="accent5">
                    <a:lumMod val="75000"/>
                  </a:schemeClr>
                </a:solidFill>
              </a:rPr>
              <a:t>亿元。到</a:t>
            </a: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</a:rPr>
              <a:t>2023</a:t>
            </a:r>
            <a:r>
              <a:rPr lang="zh-CN" altLang="en-US" sz="1600" b="1" dirty="0">
                <a:solidFill>
                  <a:schemeClr val="accent5">
                    <a:lumMod val="75000"/>
                  </a:schemeClr>
                </a:solidFill>
              </a:rPr>
              <a:t>年，市场规模将突破</a:t>
            </a: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</a:rPr>
              <a:t>4000</a:t>
            </a:r>
            <a:r>
              <a:rPr lang="zh-CN" altLang="en-US" sz="1600" b="1" dirty="0">
                <a:solidFill>
                  <a:schemeClr val="accent5">
                    <a:lumMod val="75000"/>
                  </a:schemeClr>
                </a:solidFill>
              </a:rPr>
              <a:t>亿元。</a:t>
            </a:r>
            <a:endParaRPr lang="zh-CN" alt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69900" y="1054100"/>
            <a:ext cx="5488940" cy="3900170"/>
            <a:chOff x="740" y="1660"/>
            <a:chExt cx="8644" cy="6142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40" y="1660"/>
              <a:ext cx="8644" cy="6142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934" y="1670"/>
              <a:ext cx="1057" cy="5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2" name="图片 1" descr="logo透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343650" y="1609725"/>
            <a:ext cx="2574290" cy="1076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kern="1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</a:t>
            </a:r>
            <a:r>
              <a:rPr lang="zh-CN" altLang="zh-CN" sz="1600" kern="100" dirty="0">
                <a:solidFill>
                  <a:schemeClr val="bg2">
                    <a:lumMod val="50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市场竞争无序、宠物繁育不科学、定价不合理、行业管理和服务整体缺乏标准规则。</a:t>
            </a:r>
            <a:endParaRPr lang="zh-CN" altLang="zh-CN" sz="1600" kern="100" dirty="0">
              <a:solidFill>
                <a:schemeClr val="bg2">
                  <a:lumMod val="50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27710" y="2747010"/>
            <a:ext cx="2120900" cy="5657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n>
                <a:noFill/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284335" y="2773680"/>
            <a:ext cx="2178050" cy="56578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200" b="1">
                <a:latin typeface="微软雅黑" panose="020B0503020204020204" charset="-122"/>
                <a:ea typeface="微软雅黑" panose="020B0503020204020204" charset="-122"/>
              </a:rPr>
              <a:t>专业人才不足</a:t>
            </a:r>
            <a:endParaRPr lang="zh-CN" altLang="en-US" sz="2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21075" y="2760345"/>
            <a:ext cx="2373630" cy="56578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2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互联网模式流行</a:t>
            </a:r>
            <a:endParaRPr lang="zh-CN" altLang="en-US" sz="2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43650" y="2760345"/>
            <a:ext cx="2308225" cy="565785"/>
          </a:xfrm>
          <a:prstGeom prst="rect">
            <a:avLst/>
          </a:prstGeom>
          <a:solidFill>
            <a:srgbClr val="337A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200">
                <a:latin typeface="Source Han Sans Heavy" panose="020B0A00000000000000" charset="-122"/>
                <a:ea typeface="Source Han Sans Heavy" panose="020B0A00000000000000" charset="-122"/>
              </a:rPr>
              <a:t>行业监管较弱</a:t>
            </a:r>
            <a:endParaRPr lang="zh-CN" altLang="en-US" sz="2200">
              <a:latin typeface="Source Han Sans Heavy" panose="020B0A00000000000000" charset="-122"/>
              <a:ea typeface="Source Han Sans Heavy" panose="020B0A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7495" y="145415"/>
            <a:ext cx="187960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zh-CN" sz="2600" b="1" kern="100" dirty="0">
                <a:solidFill>
                  <a:srgbClr val="3370FF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行</a:t>
            </a:r>
            <a:r>
              <a:rPr lang="zh-CN" altLang="zh-CN" sz="2600" b="1" kern="100" dirty="0">
                <a:solidFill>
                  <a:srgbClr val="3370FF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业概况</a:t>
            </a:r>
            <a:endParaRPr lang="zh-CN" altLang="zh-CN" sz="2600" b="1" kern="100" dirty="0">
              <a:solidFill>
                <a:srgbClr val="3370FF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59155" y="2814955"/>
            <a:ext cx="1859280" cy="42989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2200">
                <a:solidFill>
                  <a:schemeClr val="bg1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市场发展加快</a:t>
            </a:r>
            <a:endParaRPr lang="zh-CN" altLang="en-US" sz="2200">
              <a:solidFill>
                <a:schemeClr val="bg1"/>
              </a:solidFill>
              <a:latin typeface="Source Han Sans Heavy" panose="020B0A00000000000000" charset="-122"/>
              <a:ea typeface="Source Han Sans Heavy" panose="020B0A00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27710" y="1486535"/>
            <a:ext cx="215709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fontAlgn="auto">
              <a:lnSpc>
                <a:spcPct val="100000"/>
              </a:lnSpc>
            </a:pPr>
            <a:r>
              <a:rPr lang="en-US" altLang="zh-CN" sz="1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zh-CN" sz="160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更多人养宠物已由单纯赏玩转变成精神寄托，目前以饲养猫狗为主</a:t>
            </a:r>
            <a:r>
              <a:rPr lang="zh-CN" altLang="zh-CN" sz="160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zh-CN" sz="1600">
              <a:solidFill>
                <a:schemeClr val="bg2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198610" y="3606165"/>
            <a:ext cx="251650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600">
                <a:ln w="6600">
                  <a:solidFill>
                    <a:srgbClr val="23C20E"/>
                  </a:solidFill>
                  <a:prstDash val="solid"/>
                </a:ln>
                <a:solidFill>
                  <a:schemeClr val="accent6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·</a:t>
            </a:r>
            <a:r>
              <a:rPr lang="zh-CN" altLang="en-US" sz="1600">
                <a:solidFill>
                  <a:schemeClr val="bg2">
                    <a:lumMod val="50000"/>
                  </a:schemeClr>
                </a:solidFill>
              </a:rPr>
              <a:t>宠物行业门槛低，从业人员质量参差不齐。宠物医疗、用品生产、饲养等专业人才缺乏</a:t>
            </a:r>
            <a:endParaRPr lang="zh-CN" altLang="en-US" sz="16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324225" y="3542030"/>
            <a:ext cx="287528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1600" kern="1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·</a:t>
            </a:r>
            <a:r>
              <a:rPr lang="zh-CN" altLang="zh-CN" sz="1600" kern="100" dirty="0">
                <a:solidFill>
                  <a:schemeClr val="bg2">
                    <a:lumMod val="50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市场以</a:t>
            </a:r>
            <a:r>
              <a:rPr lang="en-US" altLang="zh-CN" sz="1600" kern="100" dirty="0">
                <a:solidFill>
                  <a:schemeClr val="bg2">
                    <a:lumMod val="50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90</a:t>
            </a:r>
            <a:r>
              <a:rPr lang="zh-CN" altLang="en-US" sz="1600" kern="100" dirty="0">
                <a:solidFill>
                  <a:schemeClr val="bg2">
                    <a:lumMod val="50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后客群为主，人群年轻化，是</a:t>
            </a:r>
            <a:r>
              <a:rPr lang="zh-CN" altLang="zh-CN" sz="1600" kern="100" dirty="0">
                <a:solidFill>
                  <a:schemeClr val="bg2">
                    <a:lumMod val="50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互联网的原住民，宠物消费基本上都在线上。</a:t>
            </a:r>
            <a:endParaRPr lang="zh-CN" altLang="zh-CN" sz="1600" kern="100" dirty="0">
              <a:solidFill>
                <a:schemeClr val="bg2">
                  <a:lumMod val="50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4" name="图片 3" descr="logo透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" name="组合 12"/>
          <p:cNvGrpSpPr/>
          <p:nvPr/>
        </p:nvGrpSpPr>
        <p:grpSpPr>
          <a:xfrm>
            <a:off x="5479415" y="785495"/>
            <a:ext cx="1868805" cy="1868805"/>
            <a:chOff x="2519" y="4907"/>
            <a:chExt cx="2943" cy="2943"/>
          </a:xfrm>
        </p:grpSpPr>
        <p:sp>
          <p:nvSpPr>
            <p:cNvPr id="7" name="椭圆 6"/>
            <p:cNvSpPr/>
            <p:nvPr/>
          </p:nvSpPr>
          <p:spPr>
            <a:xfrm rot="1200000">
              <a:off x="2519" y="4907"/>
              <a:ext cx="2943" cy="2943"/>
            </a:xfrm>
            <a:prstGeom prst="ellipse">
              <a:avLst/>
            </a:prstGeom>
            <a:gradFill>
              <a:gsLst>
                <a:gs pos="12000">
                  <a:schemeClr val="accent5">
                    <a:lumMod val="60000"/>
                    <a:lumOff val="40000"/>
                  </a:schemeClr>
                </a:gs>
                <a:gs pos="100000">
                  <a:srgbClr val="3370FF">
                    <a:alpha val="68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725" y="5628"/>
              <a:ext cx="2540" cy="150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800" b="1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宠物更加</a:t>
              </a:r>
              <a:endParaRPr lang="zh-CN" alt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endParaRPr>
            </a:p>
            <a:p>
              <a:pPr algn="ctr"/>
              <a:r>
                <a:rPr lang="zh-CN" altLang="en-US" sz="2800" b="1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受到重视</a:t>
              </a:r>
              <a:endParaRPr lang="zh-CN" alt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801870" y="2605405"/>
            <a:ext cx="1868805" cy="1868805"/>
            <a:chOff x="5499" y="3789"/>
            <a:chExt cx="2943" cy="2943"/>
          </a:xfrm>
        </p:grpSpPr>
        <p:sp>
          <p:nvSpPr>
            <p:cNvPr id="3" name="椭圆 2"/>
            <p:cNvSpPr/>
            <p:nvPr/>
          </p:nvSpPr>
          <p:spPr>
            <a:xfrm rot="1200000">
              <a:off x="5499" y="3789"/>
              <a:ext cx="2943" cy="2943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5700" y="4598"/>
              <a:ext cx="2540" cy="150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800" b="1">
                  <a:ln w="12700" cmpd="sng">
                    <a:solidFill>
                      <a:schemeClr val="accent4"/>
                    </a:solidFill>
                    <a:prstDash val="solid"/>
                  </a:ln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  <a:sym typeface="+mn-ea"/>
                </a:rPr>
                <a:t>宠物市场</a:t>
              </a:r>
              <a:endParaRPr lang="zh-CN" altLang="en-US" sz="2800" b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  <a:effectLst/>
                <a:latin typeface="黑体" panose="02010609060101010101" charset="-122"/>
                <a:ea typeface="黑体" panose="02010609060101010101" charset="-122"/>
              </a:endParaRPr>
            </a:p>
            <a:p>
              <a:pPr algn="ctr"/>
              <a:r>
                <a:rPr lang="zh-CN" altLang="en-US" sz="2800" b="1">
                  <a:ln w="12700" cmpd="sng">
                    <a:solidFill>
                      <a:schemeClr val="accent4"/>
                    </a:solidFill>
                    <a:prstDash val="solid"/>
                  </a:ln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  <a:sym typeface="+mn-ea"/>
                </a:rPr>
                <a:t>不断细分</a:t>
              </a:r>
              <a:endParaRPr lang="zh-CN" altLang="en-US" sz="2800" b="1">
                <a:ln w="1016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478530" y="1170940"/>
            <a:ext cx="1868170" cy="1868170"/>
            <a:chOff x="4834" y="2630"/>
            <a:chExt cx="2942" cy="2942"/>
          </a:xfrm>
        </p:grpSpPr>
        <p:sp>
          <p:nvSpPr>
            <p:cNvPr id="9" name="椭圆 8"/>
            <p:cNvSpPr/>
            <p:nvPr/>
          </p:nvSpPr>
          <p:spPr>
            <a:xfrm rot="1200000">
              <a:off x="4834" y="2630"/>
              <a:ext cx="2943" cy="2943"/>
            </a:xfrm>
            <a:prstGeom prst="ellipse">
              <a:avLst/>
            </a:prstGeom>
            <a:solidFill>
              <a:srgbClr val="E69DC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5035" y="3351"/>
              <a:ext cx="2540" cy="150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p>
              <a:pPr algn="ctr"/>
              <a:r>
                <a:rPr lang="en-US" altLang="zh-CN" sz="2800" b="1">
                  <a:ln w="10160">
                    <a:solidFill>
                      <a:srgbClr val="E69DC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O2O</a:t>
              </a:r>
              <a:r>
                <a:rPr lang="zh-CN" altLang="en-US" sz="2800" b="1">
                  <a:ln w="10160">
                    <a:solidFill>
                      <a:srgbClr val="E69DC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模式</a:t>
              </a:r>
              <a:endParaRPr lang="zh-CN" altLang="en-US" sz="2800" b="1">
                <a:ln w="10160">
                  <a:solidFill>
                    <a:srgbClr val="E69DC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ctr"/>
              <a:r>
                <a:rPr lang="zh-CN" altLang="en-US" sz="2800" b="1">
                  <a:ln w="10160">
                    <a:solidFill>
                      <a:srgbClr val="E69DC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覆盖更广</a:t>
              </a:r>
              <a:endParaRPr lang="zh-CN" altLang="en-US" sz="2800" b="1">
                <a:ln w="10160">
                  <a:solidFill>
                    <a:srgbClr val="E69DC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929005" y="3119120"/>
            <a:ext cx="31521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/>
            <a:r>
              <a:rPr lang="en-US" altLang="zh-CN" sz="2400">
                <a:ln w="22225">
                  <a:solidFill>
                    <a:srgbClr val="E69DCF"/>
                  </a:solidFill>
                  <a:prstDash val="solid"/>
                </a:ln>
                <a:noFill/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en-US" altLang="zh-CN" sz="1400">
                <a:solidFill>
                  <a:schemeClr val="bg2">
                    <a:lumMod val="50000"/>
                  </a:schemeClr>
                </a:solidFill>
              </a:rPr>
              <a:t>互联网的发展</a:t>
            </a:r>
            <a:r>
              <a:rPr lang="zh-CN" altLang="en-US" sz="1400">
                <a:solidFill>
                  <a:schemeClr val="bg2">
                    <a:lumMod val="50000"/>
                  </a:schemeClr>
                </a:solidFill>
              </a:rPr>
              <a:t>会让</a:t>
            </a:r>
            <a:r>
              <a:rPr lang="zh-CN" altLang="en-US" sz="1400">
                <a:solidFill>
                  <a:schemeClr val="bg2">
                    <a:lumMod val="50000"/>
                  </a:schemeClr>
                </a:solidFill>
              </a:rPr>
              <a:t>更多宠物店商家愿意去</a:t>
            </a:r>
            <a:r>
              <a:rPr lang="en-US" altLang="zh-CN" sz="1400">
                <a:solidFill>
                  <a:schemeClr val="bg2">
                    <a:lumMod val="50000"/>
                  </a:schemeClr>
                </a:solidFill>
              </a:rPr>
              <a:t>构建基于会员管理的O2O营销闭环</a:t>
            </a:r>
            <a:r>
              <a:rPr lang="zh-CN" altLang="en-US" sz="1400">
                <a:solidFill>
                  <a:schemeClr val="bg2">
                    <a:lumMod val="50000"/>
                  </a:schemeClr>
                </a:solidFill>
              </a:rPr>
              <a:t>，升级产品和服务，将店铺移动互联网化以吸引更多顾客消费。</a:t>
            </a:r>
            <a:endParaRPr lang="zh-CN" altLang="en-US" sz="14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756150" y="4737100"/>
            <a:ext cx="285496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n w="22225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zh-CN" altLang="en-US" sz="1400">
                <a:solidFill>
                  <a:schemeClr val="bg2">
                    <a:lumMod val="50000"/>
                  </a:schemeClr>
                </a:solidFill>
              </a:rPr>
              <a:t>垂直细分领域能让产品更优质、让服务更专业，获得更多收益。</a:t>
            </a:r>
            <a:endParaRPr lang="zh-CN" altLang="en-US" sz="14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223125" y="2126615"/>
            <a:ext cx="25495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n w="22225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noFill/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zh-CN" altLang="en-US" sz="1400">
                <a:solidFill>
                  <a:schemeClr val="bg2">
                    <a:lumMod val="50000"/>
                  </a:schemeClr>
                </a:solidFill>
              </a:rPr>
              <a:t>更多人会将宠物视为家人，从粗养转变为精养，会更加重视其营养健康，对应产品服务的需求也会提高。</a:t>
            </a:r>
            <a:endParaRPr lang="zh-CN" altLang="en-US" sz="14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58445" y="160020"/>
            <a:ext cx="1879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zh-CN" sz="2400" b="1" kern="100" dirty="0">
                <a:solidFill>
                  <a:srgbClr val="337AFF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未来趋势</a:t>
            </a:r>
            <a:endParaRPr lang="zh-CN" altLang="zh-CN" sz="2800" kern="100" dirty="0">
              <a:solidFill>
                <a:srgbClr val="3370FF"/>
              </a:solidFill>
              <a:effectLst/>
              <a:latin typeface="Source Han Sans Heavy" panose="020B0A00000000000000" charset="-122"/>
              <a:ea typeface="Source Han Sans Heavy" panose="020B0A00000000000000" charset="-122"/>
              <a:cs typeface="宋体" panose="02010600030101010101" pitchFamily="2" charset="-122"/>
            </a:endParaRPr>
          </a:p>
        </p:txBody>
      </p:sp>
      <p:pic>
        <p:nvPicPr>
          <p:cNvPr id="2" name="图片 1" descr="logo透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525645" y="1657350"/>
            <a:ext cx="2722880" cy="3169285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none" rtlCol="0">
            <a:spAutoFit/>
          </a:bodyPr>
          <a:p>
            <a:r>
              <a:rPr lang="en-US" altLang="zh-CN" sz="20000">
                <a:solidFill>
                  <a:srgbClr val="337AFF">
                    <a:alpha val="68000"/>
                  </a:srgbClr>
                </a:solidFill>
              </a:rPr>
              <a:t>02</a:t>
            </a:r>
            <a:endParaRPr lang="en-US" altLang="zh-CN" sz="20000">
              <a:solidFill>
                <a:srgbClr val="337AFF">
                  <a:alpha val="68000"/>
                </a:srgb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74340" y="2886075"/>
            <a:ext cx="5826125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5400" dirty="0">
                <a:solidFill>
                  <a:schemeClr val="tx1"/>
                </a:solidFill>
                <a:latin typeface="Source Han Sans Heavy" panose="020B0A00000000000000" charset="-122"/>
                <a:ea typeface="Source Han Sans Heavy" panose="020B0A00000000000000" charset="-122"/>
                <a:cs typeface="Source Han Sans Heavy" panose="020B0A00000000000000" charset="-122"/>
                <a:sym typeface="+mn-ea"/>
              </a:rPr>
              <a:t> </a:t>
            </a:r>
            <a:r>
              <a:rPr lang="zh-CN" altLang="en-US" sz="5400" dirty="0">
                <a:solidFill>
                  <a:schemeClr val="tx1"/>
                </a:solidFill>
                <a:latin typeface="Source Han Sans Heavy" panose="020B0A00000000000000" charset="-122"/>
                <a:ea typeface="Source Han Sans Heavy" panose="020B0A00000000000000" charset="-122"/>
                <a:cs typeface="Source Han Sans Heavy" panose="020B0A00000000000000" charset="-122"/>
                <a:sym typeface="+mn-ea"/>
              </a:rPr>
              <a:t>消费者与商家概况</a:t>
            </a:r>
            <a:endParaRPr lang="zh-CN" altLang="en-US" sz="5400" dirty="0">
              <a:solidFill>
                <a:schemeClr val="tx1"/>
              </a:solidFill>
              <a:latin typeface="Source Han Sans Heavy" panose="020B0A00000000000000" charset="-122"/>
              <a:ea typeface="Source Han Sans Heavy" panose="020B0A00000000000000" charset="-122"/>
              <a:cs typeface="Source Han Sans Heavy" panose="020B0A00000000000000" charset="-122"/>
              <a:sym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-762000" y="-686796"/>
            <a:ext cx="2538649" cy="2538649"/>
          </a:xfrm>
          <a:prstGeom prst="ellipse">
            <a:avLst/>
          </a:prstGeom>
          <a:gradFill>
            <a:gsLst>
              <a:gs pos="12000">
                <a:schemeClr val="accent5">
                  <a:lumMod val="60000"/>
                  <a:lumOff val="40000"/>
                </a:schemeClr>
              </a:gs>
              <a:gs pos="100000">
                <a:srgbClr val="3370FF">
                  <a:alpha val="6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0126345" y="4663714"/>
            <a:ext cx="2538649" cy="2538649"/>
          </a:xfrm>
          <a:prstGeom prst="ellipse">
            <a:avLst/>
          </a:prstGeom>
          <a:gradFill>
            <a:gsLst>
              <a:gs pos="12000">
                <a:schemeClr val="accent5">
                  <a:lumMod val="60000"/>
                  <a:lumOff val="40000"/>
                </a:schemeClr>
              </a:gs>
              <a:gs pos="100000">
                <a:srgbClr val="3370FF">
                  <a:alpha val="6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004300" y="2475106"/>
            <a:ext cx="233704" cy="254609"/>
          </a:xfrm>
          <a:prstGeom prst="ellipse">
            <a:avLst/>
          </a:prstGeom>
          <a:gradFill>
            <a:gsLst>
              <a:gs pos="0">
                <a:srgbClr val="9DC3E6"/>
              </a:gs>
              <a:gs pos="100000">
                <a:srgbClr val="7EA1F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600940" y="3807971"/>
            <a:ext cx="233704" cy="254609"/>
          </a:xfrm>
          <a:prstGeom prst="ellipse">
            <a:avLst/>
          </a:prstGeom>
          <a:gradFill>
            <a:gsLst>
              <a:gs pos="0">
                <a:srgbClr val="9DC3E6"/>
              </a:gs>
              <a:gs pos="100000">
                <a:srgbClr val="7EA1F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464685" y="4400550"/>
            <a:ext cx="2697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消费者概况    商家概况 </a:t>
            </a:r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5913184" y="4399233"/>
            <a:ext cx="0" cy="369332"/>
          </a:xfrm>
          <a:prstGeom prst="line">
            <a:avLst/>
          </a:prstGeom>
          <a:ln w="19050">
            <a:solidFill>
              <a:srgbClr val="337A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logo透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92125" y="1534795"/>
            <a:ext cx="10908665" cy="2814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sz="3200">
                <a:ln w="22225">
                  <a:solidFill>
                    <a:schemeClr val="accent1"/>
                  </a:solidFill>
                  <a:prstDash val="solid"/>
                </a:ln>
                <a:noFill/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zh-CN" b="1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铲屎官的</a:t>
            </a:r>
            <a:r>
              <a:rPr b="1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主要特点</a:t>
            </a:r>
            <a:r>
              <a:rPr lang="zh-CN" b="1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b="1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年轻、高学历、女性</a:t>
            </a:r>
            <a:endParaRPr b="1">
              <a:solidFill>
                <a:schemeClr val="bg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zh-CN" sz="1600" b="1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近年来，</a:t>
            </a:r>
            <a:r>
              <a:rPr sz="1600" b="1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养宠人群年轻化趋势明显</a:t>
            </a:r>
            <a:r>
              <a:rPr lang="zh-CN" sz="1600" b="1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：</a:t>
            </a:r>
            <a:r>
              <a:rPr sz="1600" b="1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90后养宠用户比例高达41.4%。从学历上看，本科及以上的养宠用户比例高达</a:t>
            </a:r>
            <a:r>
              <a:rPr lang="en-US" sz="1600" b="1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59.5</a:t>
            </a:r>
            <a:r>
              <a:rPr sz="1600" b="1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%。</a:t>
            </a:r>
            <a:r>
              <a:rPr sz="1600" b="1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女性占比</a:t>
            </a:r>
            <a:r>
              <a:rPr lang="zh-CN" sz="1600" b="1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超过</a:t>
            </a:r>
            <a:r>
              <a:rPr lang="en-US" altLang="zh-CN" sz="1600" b="1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55%</a:t>
            </a:r>
            <a:r>
              <a:rPr lang="zh-CN" altLang="en-US" sz="1600" b="1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600" b="1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越来越多的男性开始养宠物。</a:t>
            </a:r>
            <a:r>
              <a:rPr lang="en-US" sz="1600" b="1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——</a:t>
            </a:r>
            <a:r>
              <a:rPr sz="1600" b="1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《艾媒征询|2020H1中国宠物经济运转近况与开展趋向研究报告》</a:t>
            </a:r>
            <a:endParaRPr sz="1600" b="1">
              <a:solidFill>
                <a:schemeClr val="bg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以90后为代表的铲屎官们会更喜欢方便、快捷且专业性强的体验式服务，他们往往会借助线上平台，如微信搜一搜、短视频平台等，寻找宠物相关产品、服务，并完成优惠查询、线上预约或购买等操作。</a:t>
            </a:r>
            <a:endParaRPr lang="zh-CN" altLang="en-US" b="1">
              <a:solidFill>
                <a:schemeClr val="accent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7495" y="150495"/>
            <a:ext cx="18796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zh-CN" sz="2400" b="1" kern="100" dirty="0">
                <a:solidFill>
                  <a:srgbClr val="2882FF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铲屎官概况</a:t>
            </a:r>
            <a:endParaRPr lang="zh-CN" altLang="zh-CN" sz="2400" b="1" kern="100" dirty="0">
              <a:solidFill>
                <a:srgbClr val="2882FF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" name="图片 2" descr="logo透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六边形 2"/>
          <p:cNvSpPr/>
          <p:nvPr/>
        </p:nvSpPr>
        <p:spPr>
          <a:xfrm rot="16200000">
            <a:off x="3435985" y="744855"/>
            <a:ext cx="1626870" cy="1348105"/>
          </a:xfrm>
          <a:prstGeom prst="hex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六边形 3"/>
          <p:cNvSpPr/>
          <p:nvPr/>
        </p:nvSpPr>
        <p:spPr>
          <a:xfrm rot="16200000">
            <a:off x="4892675" y="744855"/>
            <a:ext cx="1626870" cy="1348105"/>
          </a:xfrm>
          <a:prstGeom prst="hexag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六边形 4"/>
          <p:cNvSpPr/>
          <p:nvPr/>
        </p:nvSpPr>
        <p:spPr>
          <a:xfrm rot="16200000">
            <a:off x="6356985" y="744855"/>
            <a:ext cx="1626870" cy="1348105"/>
          </a:xfrm>
          <a:prstGeom prst="hex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六边形 5"/>
          <p:cNvSpPr/>
          <p:nvPr/>
        </p:nvSpPr>
        <p:spPr>
          <a:xfrm rot="16200000">
            <a:off x="4166870" y="2131695"/>
            <a:ext cx="1626870" cy="1348105"/>
          </a:xfrm>
          <a:prstGeom prst="hexago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六边形 6"/>
          <p:cNvSpPr/>
          <p:nvPr/>
        </p:nvSpPr>
        <p:spPr>
          <a:xfrm rot="16200000">
            <a:off x="5628640" y="2131695"/>
            <a:ext cx="1626870" cy="1348105"/>
          </a:xfrm>
          <a:prstGeom prst="hexagon">
            <a:avLst/>
          </a:prstGeom>
          <a:solidFill>
            <a:srgbClr val="E69D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E69DCF"/>
              </a:solidFill>
            </a:endParaRPr>
          </a:p>
        </p:txBody>
      </p:sp>
      <p:sp>
        <p:nvSpPr>
          <p:cNvPr id="8" name="六边形 7"/>
          <p:cNvSpPr/>
          <p:nvPr/>
        </p:nvSpPr>
        <p:spPr>
          <a:xfrm rot="16200000">
            <a:off x="4892675" y="3487420"/>
            <a:ext cx="1626870" cy="1348105"/>
          </a:xfrm>
          <a:prstGeom prst="hexagon">
            <a:avLst/>
          </a:prstGeom>
          <a:solidFill>
            <a:srgbClr val="F8B86C"/>
          </a:solidFill>
          <a:ln>
            <a:noFill/>
          </a:ln>
          <a:effectLst>
            <a:outerShdw blurRad="50800" dist="38100" dir="5400000" algn="t" rotWithShape="0">
              <a:srgbClr val="FCAD3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752215" y="880745"/>
            <a:ext cx="9956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宠物</a:t>
            </a:r>
            <a:endParaRPr lang="zh-CN" altLang="en-US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食品</a:t>
            </a:r>
            <a:endParaRPr lang="zh-CN" altLang="en-US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08270" y="916305"/>
            <a:ext cx="9956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宠物</a:t>
            </a:r>
            <a:endParaRPr lang="zh-CN" altLang="en-US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护理</a:t>
            </a:r>
            <a:endParaRPr lang="zh-CN" altLang="en-US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72580" y="916305"/>
            <a:ext cx="9956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宠物</a:t>
            </a:r>
            <a:endParaRPr lang="zh-CN" altLang="en-US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医院</a:t>
            </a:r>
            <a:endParaRPr lang="zh-CN" altLang="en-US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83100" y="2327910"/>
            <a:ext cx="9956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宠物</a:t>
            </a:r>
            <a:endParaRPr lang="zh-CN" altLang="en-US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寄养</a:t>
            </a:r>
            <a:endParaRPr lang="zh-CN" altLang="en-US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944870" y="2272030"/>
            <a:ext cx="9956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宠物</a:t>
            </a:r>
            <a:endParaRPr lang="zh-CN" altLang="en-US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训练</a:t>
            </a:r>
            <a:endParaRPr lang="zh-CN" altLang="en-US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208270" y="3623945"/>
            <a:ext cx="9956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宠物</a:t>
            </a:r>
            <a:endParaRPr lang="zh-CN" altLang="en-US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用品</a:t>
            </a:r>
            <a:endParaRPr lang="zh-CN" altLang="en-US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497455" y="5275580"/>
            <a:ext cx="67964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160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近</a:t>
            </a:r>
            <a:r>
              <a:rPr lang="en-US" altLang="zh-CN" sz="160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10</a:t>
            </a:r>
            <a:r>
              <a:rPr lang="zh-CN" altLang="en-US" sz="160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年以来，宠物市场逐渐形成产业链形态发展，从上游产品到下游服务，包括宠物的食品生产基地到饲养、医疗、美容等。</a:t>
            </a:r>
            <a:endParaRPr lang="zh-CN" altLang="en-US" sz="1600">
              <a:solidFill>
                <a:schemeClr val="bg2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600" b="1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门店系统宠物行业的用户主要以从事下游服务的商家为主。</a:t>
            </a:r>
            <a:endParaRPr lang="zh-CN" altLang="en-US" sz="1600" b="1">
              <a:solidFill>
                <a:schemeClr val="bg2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" name="图片 1" descr="logo透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076960" y="1969770"/>
            <a:ext cx="2951480" cy="2795905"/>
          </a:xfrm>
          <a:prstGeom prst="ellipse">
            <a:avLst/>
          </a:prstGeom>
          <a:gradFill>
            <a:gsLst>
              <a:gs pos="12000">
                <a:schemeClr val="accent5">
                  <a:lumMod val="60000"/>
                  <a:lumOff val="40000"/>
                </a:schemeClr>
              </a:gs>
              <a:gs pos="100000">
                <a:srgbClr val="3370FF">
                  <a:alpha val="6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983480" y="1236980"/>
            <a:ext cx="5876290" cy="3969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altLang="zh-CN" sz="2400" b="1" kern="100" dirty="0">
                <a:solidFill>
                  <a:srgbClr val="337AFF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en-US" sz="2400" b="1" kern="100" dirty="0">
                <a:solidFill>
                  <a:srgbClr val="337A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类型一：小型店老板</a:t>
            </a:r>
            <a:endParaRPr lang="zh-CN" altLang="en-US" sz="2400" b="1" kern="100" dirty="0">
              <a:solidFill>
                <a:srgbClr val="337AFF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 fontAlgn="auto">
              <a:lnSpc>
                <a:spcPct val="150000"/>
              </a:lnSpc>
            </a:pPr>
            <a:endParaRPr lang="zh-CN" altLang="en-US" sz="1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这类老板有的是转行者，宠物行业知识都是边做边学；有的是本行出来单干的专业人员，他们可能既是老板又是服务员，他们的营销和管理知识有限，经营方式仍旧传统，经常会为店铺的收入发愁。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 fontAlgn="auto">
              <a:lnSpc>
                <a:spcPct val="150000"/>
              </a:lnSpc>
            </a:pP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en-US" sz="1800" b="1" kern="100" dirty="0">
                <a:solidFill>
                  <a:srgbClr val="337AFF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期望：</a:t>
            </a:r>
            <a:r>
              <a:rPr lang="zh-CN" altLang="en-US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在控制成本的基础上能有更好的方式招揽客人，让店铺管理不繁杂，经营不再吃紧。</a:t>
            </a:r>
            <a:endParaRPr lang="zh-CN" altLang="en-US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7495" y="150495"/>
            <a:ext cx="18796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zh-CN" sz="2400" b="1" kern="100" dirty="0">
                <a:solidFill>
                  <a:srgbClr val="337AFF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商家特征</a:t>
            </a:r>
            <a:endParaRPr lang="zh-CN" altLang="zh-CN" sz="2400" b="1" kern="100" dirty="0">
              <a:solidFill>
                <a:srgbClr val="337AFF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" name="图片 1" descr="shouyi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1412875"/>
            <a:ext cx="3905250" cy="3352800"/>
          </a:xfrm>
          <a:prstGeom prst="rect">
            <a:avLst/>
          </a:prstGeom>
        </p:spPr>
      </p:pic>
      <p:pic>
        <p:nvPicPr>
          <p:cNvPr id="5" name="图片 4" descr="logo透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1386205" y="1999254"/>
            <a:ext cx="2538649" cy="2538649"/>
          </a:xfrm>
          <a:prstGeom prst="ellipse">
            <a:avLst/>
          </a:prstGeom>
          <a:gradFill>
            <a:gsLst>
              <a:gs pos="12000">
                <a:schemeClr val="accent5">
                  <a:lumMod val="60000"/>
                  <a:lumOff val="40000"/>
                </a:schemeClr>
              </a:gs>
              <a:gs pos="100000">
                <a:srgbClr val="3370FF">
                  <a:alpha val="6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631180" y="1181100"/>
            <a:ext cx="5261610" cy="43846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 fontAlgn="auto">
              <a:lnSpc>
                <a:spcPct val="150000"/>
              </a:lnSpc>
            </a:pPr>
            <a:r>
              <a:rPr lang="en-US" altLang="zh-CN" sz="2400" b="1" kern="100" dirty="0">
                <a:solidFill>
                  <a:srgbClr val="337AFF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 </a:t>
            </a:r>
            <a:r>
              <a:rPr lang="zh-CN" altLang="en-US" sz="2400" b="1" kern="100" dirty="0">
                <a:solidFill>
                  <a:srgbClr val="337A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类型二：中型店老板</a:t>
            </a:r>
            <a:endParaRPr lang="zh-CN" altLang="en-US" sz="2400" b="1" kern="100" dirty="0">
              <a:solidFill>
                <a:srgbClr val="337AFF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 fontAlgn="auto">
              <a:lnSpc>
                <a:spcPct val="150000"/>
              </a:lnSpc>
            </a:pPr>
            <a:endParaRPr lang="zh-CN" altLang="en-US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zh-CN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他们通常积累了一定的资金，有一定人脉和资源，懂得各项管理知识。有一定宠物专业背景的他们会注重于门店品牌打造、门店各项发展进度的整体把控、甚至是分店的日常管理。</a:t>
            </a:r>
            <a:endParaRPr lang="zh-CN" altLang="zh-CN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just" fontAlgn="auto">
              <a:lnSpc>
                <a:spcPct val="150000"/>
              </a:lnSpc>
            </a:pPr>
            <a:endParaRPr lang="zh-CN" altLang="zh-CN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zh-CN" b="1" kern="100" dirty="0">
                <a:solidFill>
                  <a:srgbClr val="337AFF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期望：</a:t>
            </a:r>
            <a:r>
              <a:rPr lang="zh-CN" altLang="zh-CN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寻找到更好的营销和服务方式留住客人，挖掘性价比高的互联网平台，提升运营效率，让连锁店管理更加轻松。</a:t>
            </a:r>
            <a:endParaRPr lang="zh-CN" altLang="zh-CN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3" name="图片 2" descr="老板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6790" y="1710690"/>
            <a:ext cx="3451860" cy="3439795"/>
          </a:xfrm>
          <a:prstGeom prst="rect">
            <a:avLst/>
          </a:prstGeom>
        </p:spPr>
      </p:pic>
      <p:pic>
        <p:nvPicPr>
          <p:cNvPr id="4" name="图片 3" descr="logo透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535170" y="1657350"/>
            <a:ext cx="2722880" cy="3169285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none" rtlCol="0">
            <a:spAutoFit/>
          </a:bodyPr>
          <a:p>
            <a:r>
              <a:rPr lang="en-US" altLang="zh-CN" sz="20000">
                <a:solidFill>
                  <a:srgbClr val="337AFF">
                    <a:alpha val="68000"/>
                  </a:srgbClr>
                </a:solidFill>
              </a:rPr>
              <a:t>03</a:t>
            </a:r>
            <a:endParaRPr lang="en-US" altLang="zh-CN" sz="20000">
              <a:solidFill>
                <a:srgbClr val="337AFF">
                  <a:alpha val="68000"/>
                </a:srgb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36770" y="2978150"/>
            <a:ext cx="262128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4800" dirty="0">
                <a:solidFill>
                  <a:schemeClr val="tx1"/>
                </a:solidFill>
                <a:latin typeface="Source Han Sans Heavy" panose="020B0A00000000000000" charset="-122"/>
                <a:ea typeface="Source Han Sans Heavy" panose="020B0A00000000000000" charset="-122"/>
                <a:cs typeface="Source Han Sans Heavy" panose="020B0A00000000000000" charset="-122"/>
                <a:sym typeface="+mn-ea"/>
              </a:rPr>
              <a:t>行业痛点</a:t>
            </a:r>
            <a:endParaRPr lang="zh-CN" altLang="en-US" sz="4800" dirty="0">
              <a:solidFill>
                <a:schemeClr val="tx1"/>
              </a:solidFill>
              <a:latin typeface="Source Han Sans Heavy" panose="020B0A00000000000000" charset="-122"/>
              <a:ea typeface="Source Han Sans Heavy" panose="020B0A00000000000000" charset="-122"/>
              <a:cs typeface="Source Han Sans Heavy" panose="020B0A00000000000000" charset="-122"/>
              <a:sym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-762000" y="-686796"/>
            <a:ext cx="2538649" cy="2538649"/>
          </a:xfrm>
          <a:prstGeom prst="ellipse">
            <a:avLst/>
          </a:prstGeom>
          <a:gradFill>
            <a:gsLst>
              <a:gs pos="12000">
                <a:schemeClr val="accent5">
                  <a:lumMod val="60000"/>
                  <a:lumOff val="40000"/>
                </a:schemeClr>
              </a:gs>
              <a:gs pos="100000">
                <a:srgbClr val="3370FF">
                  <a:alpha val="6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0126345" y="4663714"/>
            <a:ext cx="2538649" cy="2538649"/>
          </a:xfrm>
          <a:prstGeom prst="ellipse">
            <a:avLst/>
          </a:prstGeom>
          <a:gradFill>
            <a:gsLst>
              <a:gs pos="12000">
                <a:schemeClr val="accent5">
                  <a:lumMod val="60000"/>
                  <a:lumOff val="40000"/>
                </a:schemeClr>
              </a:gs>
              <a:gs pos="100000">
                <a:srgbClr val="3370FF">
                  <a:alpha val="6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004300" y="2475106"/>
            <a:ext cx="233704" cy="254609"/>
          </a:xfrm>
          <a:prstGeom prst="ellipse">
            <a:avLst/>
          </a:prstGeom>
          <a:gradFill>
            <a:gsLst>
              <a:gs pos="0">
                <a:srgbClr val="9DC3E6"/>
              </a:gs>
              <a:gs pos="100000">
                <a:srgbClr val="7EA1F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600940" y="3807971"/>
            <a:ext cx="233704" cy="254609"/>
          </a:xfrm>
          <a:prstGeom prst="ellipse">
            <a:avLst/>
          </a:prstGeom>
          <a:gradFill>
            <a:gsLst>
              <a:gs pos="0">
                <a:srgbClr val="9DC3E6"/>
              </a:gs>
              <a:gs pos="100000">
                <a:srgbClr val="7EA1F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 descr="logo透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4840605" y="1412240"/>
            <a:ext cx="3706495" cy="1614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ct val="150000"/>
              </a:lnSpc>
            </a:pPr>
            <a:r>
              <a:rPr lang="en-US" altLang="zh-CN" sz="2400" b="1">
                <a:solidFill>
                  <a:srgbClr val="337AFF"/>
                </a:solidFill>
                <a:latin typeface="Source Han Sans Heavy" panose="020B0A00000000000000" charset="-122"/>
                <a:ea typeface="Source Han Sans Heavy" panose="020B0A00000000000000" charset="-122"/>
                <a:cs typeface="Source Han Sans Heavy" panose="020B0A00000000000000" charset="-122"/>
              </a:rPr>
              <a:t>1</a:t>
            </a:r>
            <a:r>
              <a:rPr lang="zh-CN" altLang="en-US" sz="2400" b="1">
                <a:solidFill>
                  <a:srgbClr val="337AFF"/>
                </a:solidFill>
                <a:latin typeface="Source Han Sans Heavy" panose="020B0A00000000000000" charset="-122"/>
                <a:ea typeface="Source Han Sans Heavy" panose="020B0A00000000000000" charset="-122"/>
                <a:cs typeface="Source Han Sans Heavy" panose="020B0A00000000000000" charset="-122"/>
              </a:rPr>
              <a:t>、同质化竞争激烈</a:t>
            </a:r>
            <a:endParaRPr lang="zh-CN" sz="2400" b="1">
              <a:solidFill>
                <a:srgbClr val="337AFF"/>
              </a:solidFill>
              <a:latin typeface="Source Han Sans Heavy" panose="020B0A00000000000000" charset="-122"/>
              <a:ea typeface="Source Han Sans Heavy" panose="020B0A00000000000000" charset="-122"/>
              <a:cs typeface="Source Han Sans Heavy" panose="020B0A00000000000000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sz="1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周边宠物有限，同行增多。店铺</a:t>
            </a:r>
            <a:r>
              <a:rPr lang="zh-CN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仍停留在发传单、口口相传老方式，辐射范围非常有限，</a:t>
            </a:r>
            <a:r>
              <a:rPr lang="en-US" altLang="zh-CN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公里魔咒难打破</a:t>
            </a:r>
            <a:r>
              <a:rPr lang="zh-CN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sz="1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40605" y="3620770"/>
            <a:ext cx="4326255" cy="12915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ct val="150000"/>
              </a:lnSpc>
            </a:pPr>
            <a:r>
              <a:rPr lang="en-US" altLang="zh-CN" sz="2400" b="1">
                <a:solidFill>
                  <a:srgbClr val="337A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2</a:t>
            </a:r>
            <a:r>
              <a:rPr lang="zh-CN" altLang="en-US" sz="2400" b="1">
                <a:solidFill>
                  <a:srgbClr val="337A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、服务低效、用户体验感差</a:t>
            </a:r>
            <a:endParaRPr lang="zh-CN" sz="2400" b="1">
              <a:solidFill>
                <a:srgbClr val="337AFF"/>
              </a:solidFill>
              <a:latin typeface="Source Han Sans Heavy" panose="020B0A00000000000000" charset="-122"/>
              <a:ea typeface="Source Han Sans Heavy" panose="020B0A00000000000000" charset="-122"/>
            </a:endParaRPr>
          </a:p>
          <a:p>
            <a:pPr lvl="0" indent="0" algn="just" fontAlgn="auto">
              <a:lnSpc>
                <a:spcPct val="150000"/>
              </a:lnSpc>
              <a:buNone/>
            </a:pPr>
            <a:r>
              <a:rPr lang="zh-CN" sz="1400" b="0">
                <a:ea typeface="宋体" panose="02010600030101010101" pitchFamily="2" charset="-122"/>
              </a:rPr>
              <a:t>传统的到店服务模式，宠物美容、洗护排队等待时间过长，顾客容易流失。</a:t>
            </a:r>
            <a:endParaRPr lang="zh-CN" sz="1400" b="0">
              <a:ea typeface="宋体" panose="02010600030101010101" pitchFamily="2" charset="-122"/>
            </a:endParaRPr>
          </a:p>
        </p:txBody>
      </p:sp>
      <p:pic>
        <p:nvPicPr>
          <p:cNvPr id="6" name="图片 5" descr="行业现状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615" y="1332865"/>
            <a:ext cx="2699385" cy="1773555"/>
          </a:xfrm>
          <a:prstGeom prst="rect">
            <a:avLst/>
          </a:prstGeom>
        </p:spPr>
      </p:pic>
      <p:pic>
        <p:nvPicPr>
          <p:cNvPr id="2" name="图片 3" descr="行业现状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615" y="3418205"/>
            <a:ext cx="2698750" cy="1908175"/>
          </a:xfrm>
          <a:prstGeom prst="rect">
            <a:avLst/>
          </a:prstGeom>
        </p:spPr>
      </p:pic>
      <p:pic>
        <p:nvPicPr>
          <p:cNvPr id="4" name="图片 3" descr="logo透明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7" descr="C:\Users\wwq\Desktop\切图-官网解决方案大礼包\切图-官网解决方案大礼包\汽车\01行业现状\行业现状04.jpg行业现状0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37590" y="3422015"/>
            <a:ext cx="2698750" cy="186436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906010" y="3528060"/>
            <a:ext cx="3920490" cy="12915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ct val="150000"/>
              </a:lnSpc>
            </a:pPr>
            <a:r>
              <a:rPr lang="en-US" altLang="zh-CN" sz="2400" b="1">
                <a:solidFill>
                  <a:srgbClr val="337A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4</a:t>
            </a:r>
            <a:r>
              <a:rPr lang="zh-CN" altLang="en-US" sz="2400" b="1">
                <a:solidFill>
                  <a:srgbClr val="337A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、</a:t>
            </a:r>
            <a:r>
              <a:rPr lang="zh-CN" sz="2400" b="1">
                <a:solidFill>
                  <a:srgbClr val="337A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查看店铺数据难</a:t>
            </a:r>
            <a:endParaRPr lang="zh-CN" sz="900" b="0"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sz="1400" b="0">
                <a:ea typeface="宋体" panose="02010600030101010101" pitchFamily="2" charset="-122"/>
              </a:rPr>
              <a:t>门店数据系统落后，仍有依靠账本记账的商铺，各收款渠道信息难以统计，财务核查易出错漏。</a:t>
            </a:r>
            <a:endParaRPr lang="zh-CN" altLang="en-US" sz="1400" b="0">
              <a:ea typeface="宋体" panose="02010600030101010101" pitchFamily="2" charset="-122"/>
            </a:endParaRPr>
          </a:p>
        </p:txBody>
      </p:sp>
      <p:pic>
        <p:nvPicPr>
          <p:cNvPr id="36" name="图片 36" descr="C:\Users\wwq\Desktop\切图-官网解决方案大礼包\切图-官网解决方案大礼包\汽车\01行业现状\行业现状03.jpg行业现状0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37590" y="1428115"/>
            <a:ext cx="2698750" cy="18002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906010" y="1428115"/>
            <a:ext cx="4592955" cy="1614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150000"/>
              </a:lnSpc>
            </a:pPr>
            <a:r>
              <a:rPr lang="en-US" altLang="zh-CN" sz="2400" b="1">
                <a:solidFill>
                  <a:srgbClr val="337AFF"/>
                </a:solidFill>
                <a:latin typeface="Source Han Sans Heavy" panose="020B0A00000000000000" charset="-122"/>
                <a:ea typeface="Source Han Sans Heavy" panose="020B0A00000000000000" charset="-122"/>
                <a:sym typeface="+mn-ea"/>
              </a:rPr>
              <a:t>3</a:t>
            </a:r>
            <a:r>
              <a:rPr lang="zh-CN" altLang="en-US" sz="2400" b="1">
                <a:solidFill>
                  <a:srgbClr val="337AFF"/>
                </a:solidFill>
                <a:latin typeface="Source Han Sans Heavy" panose="020B0A00000000000000" charset="-122"/>
                <a:ea typeface="Source Han Sans Heavy" panose="020B0A00000000000000" charset="-122"/>
                <a:sym typeface="+mn-ea"/>
              </a:rPr>
              <a:t>、会员店员管理困难</a:t>
            </a:r>
            <a:endParaRPr lang="zh-CN" sz="2400">
              <a:ea typeface="宋体" panose="02010600030101010101" pitchFamily="2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zh-CN" sz="1400">
                <a:ea typeface="宋体" panose="02010600030101010101" pitchFamily="2" charset="-122"/>
                <a:sym typeface="+mn-ea"/>
              </a:rPr>
              <a:t>用户信息无法建档，难以推出个性化服务，会员关怀不足，难以实现用户留存和再转化。员工工作情况无法掌握，业绩核查困难。</a:t>
            </a:r>
            <a:endParaRPr lang="zh-CN" altLang="en-US" sz="1400"/>
          </a:p>
        </p:txBody>
      </p:sp>
      <p:pic>
        <p:nvPicPr>
          <p:cNvPr id="4" name="图片 3" descr="logo透明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535170" y="1657350"/>
            <a:ext cx="2722880" cy="3169285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none" rtlCol="0">
            <a:spAutoFit/>
          </a:bodyPr>
          <a:p>
            <a:r>
              <a:rPr lang="en-US" altLang="zh-CN" sz="20000">
                <a:solidFill>
                  <a:srgbClr val="337AFF">
                    <a:alpha val="68000"/>
                  </a:srgbClr>
                </a:solidFill>
              </a:rPr>
              <a:t>04</a:t>
            </a:r>
            <a:endParaRPr lang="en-US" altLang="zh-CN" sz="20000">
              <a:solidFill>
                <a:srgbClr val="337AFF">
                  <a:alpha val="68000"/>
                </a:srgb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85360" y="3071495"/>
            <a:ext cx="262128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4800" dirty="0">
                <a:solidFill>
                  <a:schemeClr val="tx1"/>
                </a:solidFill>
                <a:latin typeface="Source Han Sans Heavy" panose="020B0A00000000000000" charset="-122"/>
                <a:ea typeface="Source Han Sans Heavy" panose="020B0A00000000000000" charset="-122"/>
                <a:cs typeface="Source Han Sans Heavy" panose="020B0A00000000000000" charset="-122"/>
                <a:sym typeface="+mn-ea"/>
              </a:rPr>
              <a:t>解决方案</a:t>
            </a:r>
            <a:endParaRPr lang="zh-CN" altLang="en-US" sz="4800" dirty="0">
              <a:solidFill>
                <a:schemeClr val="tx1"/>
              </a:solidFill>
              <a:latin typeface="Source Han Sans Heavy" panose="020B0A00000000000000" charset="-122"/>
              <a:ea typeface="Source Han Sans Heavy" panose="020B0A00000000000000" charset="-122"/>
              <a:cs typeface="Source Han Sans Heavy" panose="020B0A00000000000000" charset="-122"/>
              <a:sym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-762000" y="-686796"/>
            <a:ext cx="2538649" cy="2538649"/>
          </a:xfrm>
          <a:prstGeom prst="ellipse">
            <a:avLst/>
          </a:prstGeom>
          <a:gradFill>
            <a:gsLst>
              <a:gs pos="12000">
                <a:schemeClr val="accent5">
                  <a:lumMod val="60000"/>
                  <a:lumOff val="40000"/>
                </a:schemeClr>
              </a:gs>
              <a:gs pos="100000">
                <a:srgbClr val="3370FF">
                  <a:alpha val="6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0126345" y="4663714"/>
            <a:ext cx="2538649" cy="2538649"/>
          </a:xfrm>
          <a:prstGeom prst="ellipse">
            <a:avLst/>
          </a:prstGeom>
          <a:gradFill>
            <a:gsLst>
              <a:gs pos="12000">
                <a:schemeClr val="accent5">
                  <a:lumMod val="60000"/>
                  <a:lumOff val="40000"/>
                </a:schemeClr>
              </a:gs>
              <a:gs pos="100000">
                <a:srgbClr val="3370FF">
                  <a:alpha val="6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004300" y="2475106"/>
            <a:ext cx="233704" cy="254609"/>
          </a:xfrm>
          <a:prstGeom prst="ellipse">
            <a:avLst/>
          </a:prstGeom>
          <a:gradFill>
            <a:gsLst>
              <a:gs pos="0">
                <a:srgbClr val="9DC3E6"/>
              </a:gs>
              <a:gs pos="100000">
                <a:srgbClr val="7EA1F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600940" y="3807971"/>
            <a:ext cx="233704" cy="254609"/>
          </a:xfrm>
          <a:prstGeom prst="ellipse">
            <a:avLst/>
          </a:prstGeom>
          <a:gradFill>
            <a:gsLst>
              <a:gs pos="0">
                <a:srgbClr val="9DC3E6"/>
              </a:gs>
              <a:gs pos="100000">
                <a:srgbClr val="7EA1F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 descr="logo透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2334260"/>
            <a:ext cx="12192000" cy="2386330"/>
          </a:xfrm>
          <a:prstGeom prst="rect">
            <a:avLst/>
          </a:prstGeom>
          <a:gradFill>
            <a:gsLst>
              <a:gs pos="0">
                <a:srgbClr val="337AFF"/>
              </a:gs>
              <a:gs pos="100000">
                <a:srgbClr val="337AFF">
                  <a:alpha val="80000"/>
                </a:srgb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3192145" y="2656205"/>
            <a:ext cx="6209665" cy="15455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sz="3500" b="1">
                <a:solidFill>
                  <a:srgbClr val="FFFFFF"/>
                </a:solidFill>
                <a:latin typeface="文泉驿等宽微米黑" panose="020B0606030804020204" charset="-122"/>
                <a:ea typeface="文泉驿等宽微米黑" panose="020B0606030804020204" charset="-122"/>
                <a:cs typeface="文泉驿等宽微米黑" panose="020B0606030804020204" charset="-122"/>
              </a:rPr>
              <a:t>门店系统·宠物解决方案</a:t>
            </a:r>
            <a:endParaRPr lang="zh-CN" sz="3500" b="1">
              <a:solidFill>
                <a:srgbClr val="FFFFFF"/>
              </a:solidFill>
              <a:latin typeface="文泉驿等宽微米黑" panose="020B0606030804020204" charset="-122"/>
              <a:ea typeface="文泉驿等宽微米黑" panose="020B0606030804020204" charset="-122"/>
              <a:cs typeface="文泉驿等宽微米黑" panose="020B0606030804020204" charset="-122"/>
            </a:endParaRPr>
          </a:p>
          <a:p>
            <a:pPr indent="0" algn="ctr" fontAlgn="auto">
              <a:lnSpc>
                <a:spcPct val="150000"/>
              </a:lnSpc>
            </a:pPr>
            <a:r>
              <a:rPr lang="zh-CN" sz="1400" b="1">
                <a:solidFill>
                  <a:srgbClr val="FFFFFF"/>
                </a:solidFill>
                <a:ea typeface="宋体" panose="02010600030101010101" pitchFamily="2" charset="-122"/>
              </a:rPr>
              <a:t>旨在帮助宠物店打破地域限制，接入引流微信小程序，直达微信更多流量资源，同时实现手机和电脑同步管店。</a:t>
            </a:r>
            <a:endParaRPr lang="zh-CN" sz="1400" b="1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pic>
        <p:nvPicPr>
          <p:cNvPr id="2" name="图片 1" descr="logo透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多方式拓客"/>
          <p:cNvPicPr>
            <a:picLocks noChangeAspect="1"/>
          </p:cNvPicPr>
          <p:nvPr/>
        </p:nvPicPr>
        <p:blipFill>
          <a:blip r:embed="rId1"/>
          <a:srcRect t="-720"/>
          <a:stretch>
            <a:fillRect/>
          </a:stretch>
        </p:blipFill>
        <p:spPr>
          <a:xfrm>
            <a:off x="878205" y="1417320"/>
            <a:ext cx="5081270" cy="37915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323965" y="1765935"/>
            <a:ext cx="5051425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b="1">
                <a:solidFill>
                  <a:srgbClr val="3370FF"/>
                </a:solidFill>
              </a:rPr>
              <a:t>1.营销活动刺激新客</a:t>
            </a:r>
            <a:endParaRPr lang="zh-CN" altLang="en-US" b="1">
              <a:solidFill>
                <a:srgbClr val="3370FF"/>
              </a:solidFill>
            </a:endParaRPr>
          </a:p>
          <a:p>
            <a:pPr algn="l"/>
            <a:r>
              <a:rPr lang="zh-CN" altLang="en-US"/>
              <a:t>通过进店大礼包、拼团、推广有礼等，促进私域裂变，提升新客到店率。</a:t>
            </a:r>
            <a:endParaRPr lang="zh-CN" altLang="en-US"/>
          </a:p>
          <a:p>
            <a:pPr algn="l"/>
            <a:endParaRPr lang="zh-CN" altLang="en-US"/>
          </a:p>
          <a:p>
            <a:pPr algn="l"/>
            <a:r>
              <a:rPr lang="zh-CN" altLang="en-US" b="1">
                <a:solidFill>
                  <a:srgbClr val="3370FF"/>
                </a:solidFill>
              </a:rPr>
              <a:t>2.小程序百万流量</a:t>
            </a:r>
            <a:endParaRPr lang="zh-CN" altLang="en-US" b="1">
              <a:solidFill>
                <a:srgbClr val="3370FF"/>
              </a:solidFill>
            </a:endParaRPr>
          </a:p>
          <a:p>
            <a:pPr algn="l"/>
            <a:r>
              <a:rPr lang="zh-CN" altLang="en-US"/>
              <a:t>利用微信小程序“搜附近”功能，快速提升新店存在感。</a:t>
            </a:r>
            <a:endParaRPr lang="zh-CN" altLang="en-US"/>
          </a:p>
          <a:p>
            <a:pPr algn="l"/>
            <a:endParaRPr lang="zh-CN" altLang="en-US"/>
          </a:p>
          <a:p>
            <a:pPr algn="l"/>
            <a:r>
              <a:rPr lang="zh-CN" altLang="en-US" b="1">
                <a:solidFill>
                  <a:srgbClr val="3370FF"/>
                </a:solidFill>
              </a:rPr>
              <a:t>3.多渠道推广</a:t>
            </a:r>
            <a:endParaRPr lang="zh-CN" altLang="en-US" b="1">
              <a:solidFill>
                <a:srgbClr val="3370FF"/>
              </a:solidFill>
            </a:endParaRPr>
          </a:p>
          <a:p>
            <a:pPr algn="l"/>
            <a:r>
              <a:rPr lang="zh-CN" altLang="en-US"/>
              <a:t>为门店、员工和第三方等设置渠道码，拓宽推广面，各项拉新数据均可轻松追踪。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1024255" y="956945"/>
            <a:ext cx="24822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  <a:sym typeface="+mn-ea"/>
              </a:rPr>
              <a:t>多种方式拓客</a:t>
            </a:r>
            <a:endParaRPr lang="zh-CN" altLang="en-US" sz="2400">
              <a:solidFill>
                <a:srgbClr val="3370FF"/>
              </a:solidFill>
              <a:latin typeface="Source Han Sans Heavy" panose="020B0A00000000000000" charset="-122"/>
              <a:ea typeface="Source Han Sans Heavy" panose="020B0A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537575" y="1654810"/>
            <a:ext cx="170688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0000">
                <a:solidFill>
                  <a:srgbClr val="3370FF">
                    <a:alpha val="3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endParaRPr lang="zh-CN" altLang="en-US" sz="200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06470" y="5461000"/>
            <a:ext cx="5669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rgbClr val="FC807E"/>
                </a:solidFill>
                <a:latin typeface="微软雅黑" panose="020B0503020204020204" charset="-122"/>
                <a:ea typeface="微软雅黑" panose="020B0503020204020204" charset="-122"/>
              </a:rPr>
              <a:t>打破地域限制，借助互联网获得多方客源</a:t>
            </a:r>
            <a:endParaRPr lang="zh-CN" altLang="en-US" sz="2400" b="1">
              <a:solidFill>
                <a:srgbClr val="FC807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 descr="logo透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1" descr="C:\Users\wwq\Desktop\切图-官网解决方案大礼包\切图-官网解决方案大礼包\汽车\02解决方案\解决方案03.png解决方案0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241425" y="1619885"/>
            <a:ext cx="4722495" cy="348615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6487795" y="1619885"/>
            <a:ext cx="5336540" cy="3692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endParaRPr lang="zh-CN">
              <a:solidFill>
                <a:srgbClr val="221E1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/>
            <a:r>
              <a:rPr lang="zh-CN" b="1">
                <a:solidFill>
                  <a:srgbClr val="337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1.一键预约</a:t>
            </a:r>
            <a:r>
              <a:rPr lang="en-US" altLang="zh-CN" b="1">
                <a:solidFill>
                  <a:srgbClr val="337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/</a:t>
            </a:r>
            <a:r>
              <a:rPr lang="zh-CN" altLang="en-US" b="1">
                <a:solidFill>
                  <a:srgbClr val="337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一键购买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会员在线预约对应产品和服务，无需扎堆排队。线上购买心仪产品，一键下单，方便快捷。</a:t>
            </a:r>
            <a:r>
              <a:rPr 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 </a:t>
            </a:r>
            <a:endParaRPr 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/>
            <a:r>
              <a:rPr lang="zh-CN" b="1">
                <a:solidFill>
                  <a:srgbClr val="337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2.会员关怀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逢年过节、店铺优惠、生日祝福，短信通知，刺激会员再次消费。</a:t>
            </a:r>
            <a:r>
              <a:rPr 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 </a:t>
            </a:r>
            <a:endParaRPr 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/>
            <a:r>
              <a:rPr lang="en-US" b="1">
                <a:solidFill>
                  <a:srgbClr val="337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b="1">
                <a:solidFill>
                  <a:srgbClr val="337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针对性服务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根据会员标签、消费详情、会员权益等明确用户画像，分析隐藏会员价值让制定个性化产品和针对性的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服务计划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，让店铺服务对上顾客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口味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51950" y="1619885"/>
            <a:ext cx="1452880" cy="31692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altLang="zh-CN" sz="20000">
                <a:solidFill>
                  <a:srgbClr val="3370FF">
                    <a:alpha val="3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endParaRPr lang="zh-CN" altLang="en-US" sz="20000">
              <a:solidFill>
                <a:srgbClr val="3370FF">
                  <a:alpha val="35000"/>
                </a:srgb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41425" y="932815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会员服务</a:t>
            </a:r>
            <a:endParaRPr lang="zh-CN" altLang="en-US" sz="2400">
              <a:solidFill>
                <a:srgbClr val="3370FF"/>
              </a:solidFill>
              <a:latin typeface="Source Han Sans Heavy" panose="020B0A00000000000000" charset="-122"/>
              <a:ea typeface="Source Han Sans Heavy" panose="020B0A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15490" y="5439410"/>
            <a:ext cx="841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 b="1">
                <a:solidFill>
                  <a:srgbClr val="FC807E"/>
                </a:solidFill>
                <a:latin typeface="微软雅黑" panose="020B0503020204020204" charset="-122"/>
                <a:ea typeface="微软雅黑" panose="020B0503020204020204" charset="-122"/>
              </a:rPr>
              <a:t>掌握会员特征、提高顾客体验，个性化服务锁住顾客回笼资金</a:t>
            </a:r>
            <a:endParaRPr lang="zh-CN" altLang="en-US" sz="2400" b="1">
              <a:solidFill>
                <a:srgbClr val="FC807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83630" y="2118995"/>
            <a:ext cx="4404995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3370FF"/>
                </a:solidFill>
              </a:rPr>
              <a:t>1.员工管理</a:t>
            </a:r>
            <a:endParaRPr lang="zh-CN" altLang="en-US" b="1">
              <a:solidFill>
                <a:srgbClr val="3370FF"/>
              </a:solidFill>
            </a:endParaRPr>
          </a:p>
          <a:p>
            <a:r>
              <a:rPr lang="zh-CN" altLang="en-US"/>
              <a:t>员工概况、智能排班、员工权限，提高管理效率。</a:t>
            </a:r>
            <a:endParaRPr lang="zh-CN" altLang="en-US"/>
          </a:p>
          <a:p>
            <a:endParaRPr lang="zh-CN" altLang="en-US"/>
          </a:p>
          <a:p>
            <a:r>
              <a:rPr lang="zh-CN" altLang="en-US" b="1">
                <a:solidFill>
                  <a:srgbClr val="3370FF"/>
                </a:solidFill>
              </a:rPr>
              <a:t>2.专属员工号</a:t>
            </a:r>
            <a:endParaRPr lang="zh-CN" altLang="en-US" b="1">
              <a:solidFill>
                <a:srgbClr val="3370FF"/>
              </a:solidFill>
            </a:endParaRPr>
          </a:p>
          <a:p>
            <a:r>
              <a:rPr lang="zh-CN" altLang="en-US"/>
              <a:t>数字化记录员工工作轨迹，为绩效管理提供可靠依据。</a:t>
            </a:r>
            <a:endParaRPr lang="zh-CN" altLang="en-US"/>
          </a:p>
        </p:txBody>
      </p:sp>
      <p:pic>
        <p:nvPicPr>
          <p:cNvPr id="49" name="图片 49" descr="C:\Users\wwq\Desktop\切图-官网解决方案大礼包\切图-官网解决方案大礼包\汽车\02解决方案\解决方案02.png解决方案0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322070" y="1626870"/>
            <a:ext cx="4200525" cy="32962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22070" y="1027430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  <a:sym typeface="+mn-ea"/>
              </a:rPr>
              <a:t>员工系统</a:t>
            </a:r>
            <a:endParaRPr lang="zh-CN" altLang="en-US" sz="2400"/>
          </a:p>
        </p:txBody>
      </p:sp>
      <p:sp>
        <p:nvSpPr>
          <p:cNvPr id="4" name="文本框 3"/>
          <p:cNvSpPr txBox="1"/>
          <p:nvPr/>
        </p:nvSpPr>
        <p:spPr>
          <a:xfrm>
            <a:off x="8559800" y="1626870"/>
            <a:ext cx="1452880" cy="31692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altLang="zh-CN" sz="20000">
                <a:solidFill>
                  <a:srgbClr val="3370FF">
                    <a:alpha val="3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endParaRPr lang="zh-CN" altLang="en-US" sz="20000"/>
          </a:p>
        </p:txBody>
      </p:sp>
      <p:sp>
        <p:nvSpPr>
          <p:cNvPr id="6" name="文本框 5"/>
          <p:cNvSpPr txBox="1"/>
          <p:nvPr/>
        </p:nvSpPr>
        <p:spPr>
          <a:xfrm>
            <a:off x="3230880" y="5335905"/>
            <a:ext cx="5364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 b="1">
                <a:solidFill>
                  <a:srgbClr val="FC807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掌握员工情况，确保日常运营有序推进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 descr="logo透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992235" y="1682115"/>
            <a:ext cx="1452880" cy="31692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altLang="zh-CN" sz="20000">
                <a:solidFill>
                  <a:srgbClr val="3370FF">
                    <a:alpha val="3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</a:t>
            </a:r>
            <a:endParaRPr lang="zh-CN" altLang="en-US" sz="20000"/>
          </a:p>
        </p:txBody>
      </p:sp>
      <p:sp>
        <p:nvSpPr>
          <p:cNvPr id="3" name="文本框 2"/>
          <p:cNvSpPr txBox="1"/>
          <p:nvPr/>
        </p:nvSpPr>
        <p:spPr>
          <a:xfrm>
            <a:off x="6424295" y="2171065"/>
            <a:ext cx="4752975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3370FF"/>
                </a:solidFill>
              </a:rPr>
              <a:t>1.电脑手机随时掌控</a:t>
            </a:r>
            <a:endParaRPr lang="zh-CN" altLang="en-US" b="1">
              <a:solidFill>
                <a:srgbClr val="3370FF"/>
              </a:solidFill>
            </a:endParaRPr>
          </a:p>
          <a:p>
            <a:r>
              <a:rPr lang="zh-CN" altLang="en-US"/>
              <a:t>店铺情况电脑手机实时同步，随时掌控，简单方便。</a:t>
            </a:r>
            <a:endParaRPr lang="zh-CN" altLang="en-US"/>
          </a:p>
          <a:p>
            <a:endParaRPr lang="zh-CN" altLang="en-US"/>
          </a:p>
          <a:p>
            <a:r>
              <a:rPr lang="zh-CN" altLang="en-US" b="1">
                <a:solidFill>
                  <a:srgbClr val="3370FF"/>
                </a:solidFill>
              </a:rPr>
              <a:t>2.掌握店铺数据</a:t>
            </a:r>
            <a:endParaRPr lang="zh-CN" altLang="en-US" b="1">
              <a:solidFill>
                <a:srgbClr val="3370FF"/>
              </a:solidFill>
            </a:endParaRPr>
          </a:p>
          <a:p>
            <a:r>
              <a:rPr lang="zh-CN" altLang="en-US"/>
              <a:t>可视化分析各项销售情况，精准掌握店铺经营数据，一应俱全，一目了然。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871855" y="1011555"/>
            <a:ext cx="2540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数据追踪</a:t>
            </a:r>
            <a:endParaRPr lang="zh-CN" altLang="en-US" sz="2400">
              <a:solidFill>
                <a:srgbClr val="3370FF"/>
              </a:solidFill>
              <a:latin typeface="Source Han Sans Heavy" panose="020B0A00000000000000" charset="-122"/>
              <a:ea typeface="Source Han Sans Heavy" panose="020B0A00000000000000" charset="-122"/>
            </a:endParaRPr>
          </a:p>
        </p:txBody>
      </p:sp>
      <p:pic>
        <p:nvPicPr>
          <p:cNvPr id="54" name="图片 54" descr="C:\Users\wwq\Desktop\切图-官网解决方案大礼包\切图-官网解决方案大礼包\汽车\02解决方案\解决方案04.png解决方案0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71855" y="1586230"/>
            <a:ext cx="5062220" cy="38931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23360" y="5835015"/>
            <a:ext cx="4145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 b="1">
                <a:solidFill>
                  <a:srgbClr val="FC807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告别繁杂核账，提升经营效率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 descr="logo透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51035" y="2230755"/>
            <a:ext cx="1454785" cy="3173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0030">
                <a:solidFill>
                  <a:srgbClr val="3370FF">
                    <a:alpha val="3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</a:t>
            </a:r>
            <a:endParaRPr lang="zh-CN" altLang="en-US" sz="20030"/>
          </a:p>
        </p:txBody>
      </p:sp>
      <p:sp>
        <p:nvSpPr>
          <p:cNvPr id="3" name="文本框 2"/>
          <p:cNvSpPr txBox="1"/>
          <p:nvPr/>
        </p:nvSpPr>
        <p:spPr>
          <a:xfrm>
            <a:off x="1063625" y="773430"/>
            <a:ext cx="171005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 b="1">
                <a:solidFill>
                  <a:srgbClr val="3370FF"/>
                </a:solidFill>
                <a:latin typeface="文泉驿等宽微米黑" panose="020B0606030804020204" charset="-122"/>
                <a:ea typeface="文泉驿等宽微米黑" panose="020B0606030804020204" charset="-122"/>
              </a:rPr>
              <a:t>多门店管理</a:t>
            </a:r>
            <a:endParaRPr lang="zh-CN" altLang="en-US" sz="2400" b="1">
              <a:solidFill>
                <a:srgbClr val="3370FF"/>
              </a:solidFill>
              <a:latin typeface="文泉驿等宽微米黑" panose="020B0606030804020204" charset="-122"/>
              <a:ea typeface="文泉驿等宽微米黑" panose="020B0606030804020204" charset="-122"/>
            </a:endParaRPr>
          </a:p>
        </p:txBody>
      </p:sp>
      <p:pic>
        <p:nvPicPr>
          <p:cNvPr id="11" name="图片 10" descr="01.ab429c42"/>
          <p:cNvPicPr>
            <a:picLocks noChangeAspect="1"/>
          </p:cNvPicPr>
          <p:nvPr/>
        </p:nvPicPr>
        <p:blipFill>
          <a:blip r:embed="rId1"/>
          <a:srcRect l="6059" r="8726"/>
          <a:stretch>
            <a:fillRect/>
          </a:stretch>
        </p:blipFill>
        <p:spPr>
          <a:xfrm>
            <a:off x="399415" y="1336675"/>
            <a:ext cx="5816600" cy="38760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430010" y="1721485"/>
            <a:ext cx="5087620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3370FF"/>
                </a:solidFill>
                <a:sym typeface="+mn-ea"/>
              </a:rPr>
              <a:t>1.总部统一管理</a:t>
            </a:r>
            <a:endParaRPr lang="zh-CN" altLang="en-US" b="1">
              <a:solidFill>
                <a:srgbClr val="3370FF"/>
              </a:solidFill>
            </a:endParaRPr>
          </a:p>
          <a:p>
            <a:r>
              <a:rPr lang="zh-CN" altLang="en-US">
                <a:sym typeface="+mn-ea"/>
              </a:rPr>
              <a:t>总部灵活设置服务、卡项上架门店，</a:t>
            </a:r>
            <a:r>
              <a:rPr lang="zh-CN" altLang="en-US">
                <a:sym typeface="+mn-ea"/>
              </a:rPr>
              <a:t>统一策划和发布营销活动，并</a:t>
            </a:r>
            <a:r>
              <a:rPr lang="zh-CN" altLang="en-US">
                <a:sym typeface="+mn-ea"/>
              </a:rPr>
              <a:t>按门店筛选并监控预约订单。</a:t>
            </a:r>
            <a:endParaRPr lang="zh-CN" altLang="en-US">
              <a:sym typeface="+mn-ea"/>
            </a:endParaRPr>
          </a:p>
          <a:p>
            <a:endParaRPr lang="zh-CN" altLang="en-US">
              <a:sym typeface="+mn-ea"/>
            </a:endParaRPr>
          </a:p>
          <a:p>
            <a:r>
              <a:rPr lang="zh-CN" altLang="en-US" b="1">
                <a:solidFill>
                  <a:srgbClr val="3370FF"/>
                </a:solidFill>
                <a:sym typeface="+mn-ea"/>
              </a:rPr>
              <a:t>2.客户流量精准承接</a:t>
            </a:r>
            <a:endParaRPr lang="zh-CN" altLang="en-US" b="1">
              <a:solidFill>
                <a:srgbClr val="3370FF"/>
              </a:solidFill>
            </a:endParaRPr>
          </a:p>
          <a:p>
            <a:r>
              <a:rPr lang="zh-CN" altLang="en-US">
                <a:sym typeface="+mn-ea"/>
              </a:rPr>
              <a:t>根据地理位置推荐附近门店，门店列表自由切换，支持门店统一品牌风格。</a:t>
            </a:r>
            <a:endParaRPr lang="zh-CN" altLang="en-US">
              <a:sym typeface="+mn-ea"/>
            </a:endParaRPr>
          </a:p>
          <a:p>
            <a:endParaRPr lang="zh-CN" altLang="en-US">
              <a:sym typeface="+mn-ea"/>
            </a:endParaRPr>
          </a:p>
          <a:p>
            <a:r>
              <a:rPr lang="en-US" altLang="zh-CN" b="1">
                <a:solidFill>
                  <a:srgbClr val="3370FF"/>
                </a:solidFill>
                <a:sym typeface="+mn-ea"/>
              </a:rPr>
              <a:t>3.</a:t>
            </a:r>
            <a:r>
              <a:rPr lang="zh-CN" altLang="en-US" b="1">
                <a:solidFill>
                  <a:srgbClr val="3370FF"/>
                </a:solidFill>
                <a:sym typeface="+mn-ea"/>
              </a:rPr>
              <a:t>细分门店操作权限</a:t>
            </a:r>
            <a:endParaRPr lang="en-US" altLang="zh-CN" b="1">
              <a:solidFill>
                <a:srgbClr val="3370FF"/>
              </a:solidFill>
              <a:sym typeface="+mn-ea"/>
            </a:endParaRPr>
          </a:p>
          <a:p>
            <a:r>
              <a:rPr lang="en-US" altLang="zh-CN">
                <a:sym typeface="+mn-ea"/>
              </a:rPr>
              <a:t>实时获取订单并处理</a:t>
            </a:r>
            <a:r>
              <a:rPr lang="zh-CN" altLang="en-US">
                <a:sym typeface="+mn-ea"/>
              </a:rPr>
              <a:t>，</a:t>
            </a:r>
            <a:r>
              <a:rPr lang="zh-CN" altLang="en-US">
                <a:sym typeface="+mn-ea"/>
              </a:rPr>
              <a:t>店员权限灵活配置，可独立设置门店客服。</a:t>
            </a:r>
            <a:endParaRPr lang="zh-CN" altLang="en-US">
              <a:sym typeface="+mn-ea"/>
            </a:endParaRPr>
          </a:p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091180" y="5574030"/>
            <a:ext cx="6278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2400" b="1">
                <a:solidFill>
                  <a:srgbClr val="FC807E"/>
                </a:solidFill>
                <a:latin typeface="微软雅黑" panose="020B0503020204020204" charset="-122"/>
                <a:ea typeface="微软雅黑" panose="020B0503020204020204" charset="-122"/>
              </a:rPr>
              <a:t>关联多店让管理简单高效，有效降低运营成本</a:t>
            </a:r>
            <a:endParaRPr lang="zh-CN" altLang="en-US" sz="2400" b="1">
              <a:solidFill>
                <a:srgbClr val="FC807E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 descr="logo透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1"/>
          <a:srcRect l="1689" t="12724" r="1440" b="3703"/>
          <a:stretch>
            <a:fillRect/>
          </a:stretch>
        </p:blipFill>
        <p:spPr>
          <a:xfrm>
            <a:off x="923290" y="686435"/>
            <a:ext cx="10519410" cy="270891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65200" y="3467735"/>
            <a:ext cx="1667510" cy="565785"/>
          </a:xfrm>
          <a:prstGeom prst="rect">
            <a:avLst/>
          </a:prstGeom>
          <a:solidFill>
            <a:srgbClr val="337A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107440" y="3544570"/>
            <a:ext cx="1382395" cy="4298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2200">
                <a:solidFill>
                  <a:schemeClr val="bg1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店铺引流</a:t>
            </a:r>
            <a:endParaRPr lang="zh-CN" altLang="en-US" sz="2200">
              <a:solidFill>
                <a:schemeClr val="bg1"/>
              </a:solidFill>
              <a:latin typeface="Source Han Sans Heavy" panose="020B0A00000000000000" charset="-122"/>
              <a:ea typeface="Source Han Sans Heavy" panose="020B0A00000000000000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40405" y="3467735"/>
            <a:ext cx="1557655" cy="565785"/>
          </a:xfrm>
          <a:prstGeom prst="rect">
            <a:avLst/>
          </a:prstGeom>
          <a:solidFill>
            <a:srgbClr val="337A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382645" y="3535680"/>
            <a:ext cx="1382395" cy="4298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2200">
                <a:solidFill>
                  <a:schemeClr val="bg1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客人进</a:t>
            </a:r>
            <a:r>
              <a:rPr lang="zh-CN" altLang="en-US" sz="2200">
                <a:solidFill>
                  <a:schemeClr val="bg1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店</a:t>
            </a:r>
            <a:endParaRPr lang="zh-CN" altLang="en-US" sz="2200">
              <a:solidFill>
                <a:schemeClr val="bg1"/>
              </a:solidFill>
              <a:latin typeface="Source Han Sans Heavy" panose="020B0A00000000000000" charset="-122"/>
              <a:ea typeface="Source Han Sans Heavy" panose="020B0A0000000000000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05755" y="3465195"/>
            <a:ext cx="1638300" cy="565785"/>
          </a:xfrm>
          <a:prstGeom prst="rect">
            <a:avLst/>
          </a:prstGeom>
          <a:solidFill>
            <a:srgbClr val="337A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547995" y="3533140"/>
            <a:ext cx="1382395" cy="4298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2200">
                <a:solidFill>
                  <a:schemeClr val="bg1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开始服务</a:t>
            </a:r>
            <a:endParaRPr lang="zh-CN" altLang="en-US" sz="2200">
              <a:solidFill>
                <a:schemeClr val="bg1"/>
              </a:solidFill>
              <a:latin typeface="Source Han Sans Heavy" panose="020B0A00000000000000" charset="-122"/>
              <a:ea typeface="Source Han Sans Heavy" panose="020B0A00000000000000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652385" y="3456305"/>
            <a:ext cx="1543685" cy="565785"/>
          </a:xfrm>
          <a:prstGeom prst="rect">
            <a:avLst/>
          </a:prstGeom>
          <a:solidFill>
            <a:srgbClr val="337A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802880" y="3524250"/>
            <a:ext cx="1382395" cy="4298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2200">
                <a:solidFill>
                  <a:schemeClr val="bg1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前台收银</a:t>
            </a:r>
            <a:endParaRPr lang="zh-CN" altLang="en-US" sz="2200">
              <a:solidFill>
                <a:schemeClr val="bg1"/>
              </a:solidFill>
              <a:latin typeface="Source Han Sans Heavy" panose="020B0A00000000000000" charset="-122"/>
              <a:ea typeface="Source Han Sans Heavy" panose="020B0A00000000000000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775825" y="3467735"/>
            <a:ext cx="1607185" cy="565785"/>
          </a:xfrm>
          <a:prstGeom prst="rect">
            <a:avLst/>
          </a:prstGeom>
          <a:solidFill>
            <a:srgbClr val="337A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9918065" y="3535680"/>
            <a:ext cx="1382395" cy="4298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2200">
                <a:solidFill>
                  <a:schemeClr val="bg1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客人离店</a:t>
            </a:r>
            <a:endParaRPr lang="zh-CN" altLang="en-US" sz="2200">
              <a:solidFill>
                <a:schemeClr val="bg1"/>
              </a:solidFill>
              <a:latin typeface="Source Han Sans Heavy" panose="020B0A00000000000000" charset="-122"/>
              <a:ea typeface="Source Han Sans Heavy" panose="020B0A00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72820" y="4177030"/>
            <a:ext cx="894080" cy="18148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400"/>
              <a:t>·线上</a:t>
            </a:r>
            <a:endParaRPr lang="zh-CN" altLang="en-US" sz="1400"/>
          </a:p>
          <a:p>
            <a:pPr algn="ctr"/>
            <a:r>
              <a:rPr lang="zh-CN" altLang="en-US" sz="1400"/>
              <a:t>进店有礼</a:t>
            </a:r>
            <a:endParaRPr lang="zh-CN" altLang="en-US" sz="1400"/>
          </a:p>
          <a:p>
            <a:pPr algn="ctr"/>
            <a:r>
              <a:rPr lang="zh-CN" altLang="en-US" sz="1400"/>
              <a:t>营销海报</a:t>
            </a:r>
            <a:endParaRPr lang="zh-CN" altLang="en-US" sz="1400"/>
          </a:p>
          <a:p>
            <a:pPr algn="ctr"/>
            <a:r>
              <a:rPr lang="zh-CN" altLang="en-US" sz="1400"/>
              <a:t>小程序</a:t>
            </a:r>
            <a:endParaRPr lang="zh-CN" altLang="en-US" sz="1400"/>
          </a:p>
          <a:p>
            <a:pPr algn="ctr"/>
            <a:r>
              <a:rPr lang="zh-CN" altLang="en-US" sz="1400"/>
              <a:t>拼团</a:t>
            </a:r>
            <a:endParaRPr lang="zh-CN" altLang="en-US" sz="1400"/>
          </a:p>
          <a:p>
            <a:pPr algn="ctr"/>
            <a:r>
              <a:rPr lang="zh-CN" altLang="en-US" sz="1400"/>
              <a:t>大转盘</a:t>
            </a:r>
            <a:endParaRPr lang="zh-CN" altLang="en-US" sz="1400"/>
          </a:p>
          <a:p>
            <a:pPr algn="ctr"/>
            <a:r>
              <a:rPr lang="zh-CN" altLang="en-US" sz="1400"/>
              <a:t>推广有礼</a:t>
            </a:r>
            <a:endParaRPr lang="zh-CN" altLang="en-US" sz="1400"/>
          </a:p>
          <a:p>
            <a:pPr algn="ctr"/>
            <a:endParaRPr lang="zh-CN" altLang="en-US" sz="1400"/>
          </a:p>
        </p:txBody>
      </p:sp>
      <p:sp>
        <p:nvSpPr>
          <p:cNvPr id="14" name="文本框 13"/>
          <p:cNvSpPr txBox="1"/>
          <p:nvPr/>
        </p:nvSpPr>
        <p:spPr>
          <a:xfrm>
            <a:off x="1933575" y="4177030"/>
            <a:ext cx="894080" cy="11684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400">
                <a:sym typeface="+mn-ea"/>
              </a:rPr>
              <a:t>·线下</a:t>
            </a:r>
            <a:endParaRPr lang="zh-CN" altLang="en-US" sz="1400"/>
          </a:p>
          <a:p>
            <a:pPr algn="ctr"/>
            <a:r>
              <a:rPr lang="zh-CN" altLang="en-US" sz="1400">
                <a:sym typeface="+mn-ea"/>
              </a:rPr>
              <a:t>推广奖励</a:t>
            </a:r>
            <a:endParaRPr lang="zh-CN" altLang="en-US" sz="1400"/>
          </a:p>
          <a:p>
            <a:pPr algn="ctr"/>
            <a:r>
              <a:rPr lang="zh-CN" altLang="en-US" sz="1400">
                <a:sym typeface="+mn-ea"/>
              </a:rPr>
              <a:t>投放广告</a:t>
            </a:r>
            <a:endParaRPr lang="zh-CN" altLang="en-US" sz="1400"/>
          </a:p>
          <a:p>
            <a:pPr algn="ctr"/>
            <a:r>
              <a:rPr lang="zh-CN" altLang="en-US" sz="1400">
                <a:sym typeface="+mn-ea"/>
              </a:rPr>
              <a:t>卡券系统</a:t>
            </a:r>
            <a:endParaRPr lang="zh-CN" altLang="en-US" sz="1400"/>
          </a:p>
          <a:p>
            <a:pPr algn="ctr"/>
            <a:endParaRPr lang="zh-CN" altLang="en-US" sz="1400"/>
          </a:p>
        </p:txBody>
      </p:sp>
      <p:sp>
        <p:nvSpPr>
          <p:cNvPr id="15" name="文本框 14"/>
          <p:cNvSpPr txBox="1"/>
          <p:nvPr/>
        </p:nvSpPr>
        <p:spPr>
          <a:xfrm>
            <a:off x="3476625" y="4177030"/>
            <a:ext cx="1071880" cy="1599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400"/>
              <a:t>·在线预约</a:t>
            </a:r>
            <a:endParaRPr lang="zh-CN" altLang="en-US" sz="1400"/>
          </a:p>
          <a:p>
            <a:pPr algn="ctr"/>
            <a:r>
              <a:rPr lang="zh-CN" altLang="en-US" sz="1400"/>
              <a:t>商家端预约</a:t>
            </a:r>
            <a:endParaRPr lang="zh-CN" altLang="en-US" sz="1400"/>
          </a:p>
          <a:p>
            <a:pPr algn="ctr"/>
            <a:r>
              <a:rPr lang="zh-CN" altLang="en-US" sz="1400"/>
              <a:t>小程序预约</a:t>
            </a:r>
            <a:endParaRPr lang="zh-CN" altLang="en-US" sz="1400"/>
          </a:p>
          <a:p>
            <a:pPr algn="ctr"/>
            <a:r>
              <a:rPr lang="zh-CN" altLang="en-US" sz="1400"/>
              <a:t>预约提醒</a:t>
            </a:r>
            <a:endParaRPr lang="zh-CN" altLang="en-US" sz="1400"/>
          </a:p>
          <a:p>
            <a:pPr algn="ctr"/>
            <a:r>
              <a:rPr lang="zh-CN" altLang="en-US" sz="1400"/>
              <a:t>预约记录</a:t>
            </a:r>
            <a:endParaRPr lang="zh-CN" altLang="en-US" sz="1400"/>
          </a:p>
          <a:p>
            <a:pPr algn="ctr"/>
            <a:r>
              <a:rPr lang="zh-CN" altLang="en-US" sz="1400"/>
              <a:t>会员预约码</a:t>
            </a:r>
            <a:endParaRPr lang="zh-CN" altLang="en-US" sz="1400"/>
          </a:p>
          <a:p>
            <a:pPr algn="ctr"/>
            <a:endParaRPr lang="zh-CN" altLang="en-US" sz="1400"/>
          </a:p>
        </p:txBody>
      </p:sp>
      <p:sp>
        <p:nvSpPr>
          <p:cNvPr id="16" name="文本框 15"/>
          <p:cNvSpPr txBox="1"/>
          <p:nvPr/>
        </p:nvSpPr>
        <p:spPr>
          <a:xfrm>
            <a:off x="5644515" y="4177030"/>
            <a:ext cx="1071880" cy="18148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400"/>
              <a:t>·到店转化   </a:t>
            </a:r>
            <a:endParaRPr lang="zh-CN" altLang="en-US" sz="1400"/>
          </a:p>
          <a:p>
            <a:pPr algn="ctr"/>
            <a:r>
              <a:rPr lang="zh-CN" altLang="en-US" sz="1400"/>
              <a:t>购买会员卡</a:t>
            </a:r>
            <a:endParaRPr lang="zh-CN" altLang="en-US" sz="1400"/>
          </a:p>
          <a:p>
            <a:pPr algn="ctr"/>
            <a:r>
              <a:rPr lang="zh-CN" altLang="en-US" sz="1400"/>
              <a:t>会员储值</a:t>
            </a:r>
            <a:endParaRPr lang="zh-CN" altLang="en-US" sz="1400"/>
          </a:p>
          <a:p>
            <a:pPr algn="ctr"/>
            <a:r>
              <a:rPr lang="zh-CN" altLang="en-US" sz="1400"/>
              <a:t>优惠券</a:t>
            </a:r>
            <a:endParaRPr lang="zh-CN" altLang="en-US" sz="1400"/>
          </a:p>
          <a:p>
            <a:pPr algn="ctr"/>
            <a:r>
              <a:rPr lang="zh-CN" altLang="en-US" sz="1400"/>
              <a:t>消费积分</a:t>
            </a:r>
            <a:endParaRPr lang="zh-CN" altLang="en-US" sz="1400"/>
          </a:p>
          <a:p>
            <a:pPr algn="ctr"/>
            <a:r>
              <a:rPr lang="zh-CN" altLang="en-US" sz="1400"/>
              <a:t>·员工端</a:t>
            </a:r>
            <a:endParaRPr lang="zh-CN" altLang="en-US" sz="1400"/>
          </a:p>
          <a:p>
            <a:pPr algn="ctr"/>
            <a:r>
              <a:rPr lang="zh-CN" altLang="en-US" sz="1400"/>
              <a:t>员工开单</a:t>
            </a:r>
            <a:endParaRPr lang="zh-CN" altLang="en-US" sz="1400"/>
          </a:p>
          <a:p>
            <a:pPr algn="ctr"/>
            <a:r>
              <a:rPr lang="zh-CN" altLang="en-US" sz="1400"/>
              <a:t>员工业绩</a:t>
            </a:r>
            <a:endParaRPr lang="zh-CN" altLang="en-US" sz="1400"/>
          </a:p>
        </p:txBody>
      </p:sp>
      <p:sp>
        <p:nvSpPr>
          <p:cNvPr id="17" name="文本框 16"/>
          <p:cNvSpPr txBox="1"/>
          <p:nvPr/>
        </p:nvSpPr>
        <p:spPr>
          <a:xfrm>
            <a:off x="9592310" y="4284980"/>
            <a:ext cx="107188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400"/>
              <a:t>·离店维护</a:t>
            </a:r>
            <a:endParaRPr lang="zh-CN" altLang="en-US" sz="1400"/>
          </a:p>
          <a:p>
            <a:pPr algn="ctr"/>
            <a:r>
              <a:rPr lang="zh-CN" altLang="en-US" sz="1400"/>
              <a:t>会员档案</a:t>
            </a:r>
            <a:endParaRPr lang="zh-CN" altLang="en-US" sz="1400"/>
          </a:p>
          <a:p>
            <a:pPr algn="ctr"/>
            <a:r>
              <a:rPr lang="zh-CN" altLang="en-US" sz="1400"/>
              <a:t>短信营销</a:t>
            </a:r>
            <a:endParaRPr lang="zh-CN" altLang="en-US" sz="1400"/>
          </a:p>
          <a:p>
            <a:pPr algn="ctr"/>
            <a:r>
              <a:rPr lang="zh-CN" altLang="en-US" sz="1400"/>
              <a:t>客户关怀</a:t>
            </a:r>
            <a:endParaRPr lang="zh-CN" altLang="en-US" sz="1400"/>
          </a:p>
          <a:p>
            <a:pPr algn="ctr"/>
            <a:r>
              <a:rPr lang="zh-CN" altLang="en-US" sz="1400"/>
              <a:t>活动推送</a:t>
            </a:r>
            <a:endParaRPr lang="zh-CN" altLang="en-US" sz="1400"/>
          </a:p>
          <a:p>
            <a:pPr algn="ctr"/>
            <a:r>
              <a:rPr lang="zh-CN" altLang="en-US" sz="1400"/>
              <a:t>线上店铺</a:t>
            </a:r>
            <a:endParaRPr lang="zh-CN" altLang="en-US" sz="1400"/>
          </a:p>
        </p:txBody>
      </p:sp>
      <p:sp>
        <p:nvSpPr>
          <p:cNvPr id="18" name="文本框 17"/>
          <p:cNvSpPr txBox="1"/>
          <p:nvPr/>
        </p:nvSpPr>
        <p:spPr>
          <a:xfrm>
            <a:off x="7869555" y="4177030"/>
            <a:ext cx="1249680" cy="18148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400"/>
              <a:t>·收银方式</a:t>
            </a:r>
            <a:endParaRPr lang="zh-CN" altLang="en-US" sz="1400"/>
          </a:p>
          <a:p>
            <a:pPr algn="ctr"/>
            <a:r>
              <a:rPr lang="zh-CN" altLang="en-US" sz="1400"/>
              <a:t>手机端</a:t>
            </a:r>
            <a:endParaRPr lang="zh-CN" altLang="en-US" sz="1400"/>
          </a:p>
          <a:p>
            <a:pPr algn="ctr"/>
            <a:r>
              <a:rPr lang="zh-CN" altLang="en-US" sz="1400"/>
              <a:t>电脑端</a:t>
            </a:r>
            <a:endParaRPr lang="zh-CN" altLang="en-US" sz="1400"/>
          </a:p>
          <a:p>
            <a:pPr algn="ctr"/>
            <a:r>
              <a:rPr lang="zh-CN" altLang="en-US" sz="1400"/>
              <a:t>·便捷收款</a:t>
            </a:r>
            <a:endParaRPr lang="zh-CN" altLang="en-US" sz="1400"/>
          </a:p>
          <a:p>
            <a:pPr algn="ctr"/>
            <a:r>
              <a:rPr lang="zh-CN" altLang="en-US" sz="1400"/>
              <a:t>多种支付方式</a:t>
            </a:r>
            <a:endParaRPr lang="zh-CN" altLang="en-US" sz="1400"/>
          </a:p>
          <a:p>
            <a:pPr algn="ctr"/>
            <a:r>
              <a:rPr lang="zh-CN" altLang="en-US" sz="1400"/>
              <a:t>会员卡</a:t>
            </a:r>
            <a:endParaRPr lang="zh-CN" altLang="en-US" sz="1400"/>
          </a:p>
          <a:p>
            <a:pPr algn="ctr"/>
            <a:r>
              <a:rPr lang="zh-CN" altLang="en-US" sz="1400"/>
              <a:t>优惠权益</a:t>
            </a:r>
            <a:endParaRPr lang="zh-CN" altLang="en-US" sz="1400"/>
          </a:p>
          <a:p>
            <a:pPr algn="ctr"/>
            <a:r>
              <a:rPr lang="zh-CN" altLang="en-US" sz="1400"/>
              <a:t>会员余额</a:t>
            </a:r>
            <a:endParaRPr lang="zh-CN" altLang="en-US" sz="1400"/>
          </a:p>
        </p:txBody>
      </p:sp>
      <p:sp>
        <p:nvSpPr>
          <p:cNvPr id="19" name="文本框 18"/>
          <p:cNvSpPr txBox="1"/>
          <p:nvPr/>
        </p:nvSpPr>
        <p:spPr>
          <a:xfrm>
            <a:off x="10605770" y="4284980"/>
            <a:ext cx="1071880" cy="11684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400"/>
              <a:t>·营销闭环</a:t>
            </a:r>
            <a:endParaRPr lang="zh-CN" altLang="en-US" sz="1400"/>
          </a:p>
          <a:p>
            <a:pPr algn="ctr"/>
            <a:r>
              <a:rPr lang="zh-CN" altLang="en-US" sz="1400"/>
              <a:t>老带新宣传</a:t>
            </a:r>
            <a:endParaRPr lang="zh-CN" altLang="en-US" sz="1400"/>
          </a:p>
          <a:p>
            <a:pPr algn="ctr"/>
            <a:r>
              <a:rPr lang="zh-CN" altLang="en-US" sz="1400"/>
              <a:t>多人拼团</a:t>
            </a:r>
            <a:endParaRPr lang="zh-CN" altLang="en-US" sz="1400"/>
          </a:p>
          <a:p>
            <a:pPr algn="ctr"/>
            <a:r>
              <a:rPr lang="zh-CN" altLang="en-US" sz="1400"/>
              <a:t>积分商城</a:t>
            </a:r>
            <a:endParaRPr lang="zh-CN" altLang="en-US" sz="1400"/>
          </a:p>
          <a:p>
            <a:pPr algn="ctr"/>
            <a:r>
              <a:rPr lang="zh-CN" altLang="en-US" sz="1400"/>
              <a:t>海报裂变</a:t>
            </a:r>
            <a:endParaRPr lang="zh-CN" altLang="en-US" sz="1400"/>
          </a:p>
        </p:txBody>
      </p:sp>
      <p:pic>
        <p:nvPicPr>
          <p:cNvPr id="5" name="图片 4" descr="logo透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535170" y="1657350"/>
            <a:ext cx="2722880" cy="3169285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none" rtlCol="0">
            <a:spAutoFit/>
          </a:bodyPr>
          <a:p>
            <a:r>
              <a:rPr lang="en-US" altLang="zh-CN" sz="20000">
                <a:solidFill>
                  <a:srgbClr val="337AFF">
                    <a:alpha val="68000"/>
                  </a:srgbClr>
                </a:solidFill>
              </a:rPr>
              <a:t>05</a:t>
            </a:r>
            <a:endParaRPr lang="en-US" altLang="zh-CN" sz="20000">
              <a:solidFill>
                <a:srgbClr val="337AFF">
                  <a:alpha val="68000"/>
                </a:srgb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85970" y="2889885"/>
            <a:ext cx="262128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4800" dirty="0">
                <a:solidFill>
                  <a:schemeClr val="tx1"/>
                </a:solidFill>
                <a:latin typeface="Source Han Sans Heavy" panose="020B0A00000000000000" charset="-122"/>
                <a:ea typeface="Source Han Sans Heavy" panose="020B0A00000000000000" charset="-122"/>
                <a:cs typeface="Source Han Sans Heavy" panose="020B0A00000000000000" charset="-122"/>
                <a:sym typeface="+mn-ea"/>
              </a:rPr>
              <a:t>案例分享</a:t>
            </a:r>
            <a:endParaRPr lang="zh-CN" altLang="en-US" sz="4800" dirty="0">
              <a:solidFill>
                <a:schemeClr val="tx1"/>
              </a:solidFill>
              <a:latin typeface="Source Han Sans Heavy" panose="020B0A00000000000000" charset="-122"/>
              <a:ea typeface="Source Han Sans Heavy" panose="020B0A00000000000000" charset="-122"/>
              <a:cs typeface="Source Han Sans Heavy" panose="020B0A00000000000000" charset="-122"/>
              <a:sym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-762000" y="-686796"/>
            <a:ext cx="2538649" cy="2538649"/>
          </a:xfrm>
          <a:prstGeom prst="ellipse">
            <a:avLst/>
          </a:prstGeom>
          <a:gradFill>
            <a:gsLst>
              <a:gs pos="12000">
                <a:schemeClr val="accent5">
                  <a:lumMod val="60000"/>
                  <a:lumOff val="40000"/>
                </a:schemeClr>
              </a:gs>
              <a:gs pos="100000">
                <a:srgbClr val="3370FF">
                  <a:alpha val="6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0126345" y="4663714"/>
            <a:ext cx="2538649" cy="2538649"/>
          </a:xfrm>
          <a:prstGeom prst="ellipse">
            <a:avLst/>
          </a:prstGeom>
          <a:gradFill>
            <a:gsLst>
              <a:gs pos="12000">
                <a:schemeClr val="accent5">
                  <a:lumMod val="60000"/>
                  <a:lumOff val="40000"/>
                </a:schemeClr>
              </a:gs>
              <a:gs pos="100000">
                <a:srgbClr val="3370FF">
                  <a:alpha val="6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004300" y="2475106"/>
            <a:ext cx="233704" cy="254609"/>
          </a:xfrm>
          <a:prstGeom prst="ellipse">
            <a:avLst/>
          </a:prstGeom>
          <a:gradFill>
            <a:gsLst>
              <a:gs pos="0">
                <a:srgbClr val="9DC3E6"/>
              </a:gs>
              <a:gs pos="100000">
                <a:srgbClr val="7EA1F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600940" y="3807971"/>
            <a:ext cx="233704" cy="254609"/>
          </a:xfrm>
          <a:prstGeom prst="ellipse">
            <a:avLst/>
          </a:prstGeom>
          <a:gradFill>
            <a:gsLst>
              <a:gs pos="0">
                <a:srgbClr val="9DC3E6"/>
              </a:gs>
              <a:gs pos="100000">
                <a:srgbClr val="7EA1F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 descr="logo透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2703195" y="3425464"/>
            <a:ext cx="2538649" cy="2538649"/>
          </a:xfrm>
          <a:prstGeom prst="ellipse">
            <a:avLst/>
          </a:prstGeom>
          <a:gradFill>
            <a:gsLst>
              <a:gs pos="12000">
                <a:schemeClr val="accent5">
                  <a:lumMod val="60000"/>
                  <a:lumOff val="40000"/>
                </a:schemeClr>
              </a:gs>
              <a:gs pos="100000">
                <a:srgbClr val="3370FF">
                  <a:alpha val="6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595120" y="625749"/>
            <a:ext cx="2538649" cy="2538649"/>
          </a:xfrm>
          <a:prstGeom prst="ellipse">
            <a:avLst/>
          </a:prstGeom>
          <a:gradFill>
            <a:gsLst>
              <a:gs pos="12000">
                <a:schemeClr val="accent5">
                  <a:lumMod val="60000"/>
                  <a:lumOff val="40000"/>
                </a:schemeClr>
              </a:gs>
              <a:gs pos="100000">
                <a:srgbClr val="3370FF">
                  <a:alpha val="6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673090" y="1617980"/>
            <a:ext cx="2087880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3000" b="1" dirty="0">
                <a:solidFill>
                  <a:srgbClr val="3370FF"/>
                </a:solidFill>
                <a:latin typeface="微软雅黑" panose="020B0503020204020204" charset="-122"/>
                <a:ea typeface="微软雅黑" panose="020B0503020204020204" charset="-122"/>
                <a:cs typeface="Source Han Sans Heavy" panose="020B0A00000000000000" charset="-122"/>
                <a:sym typeface="+mn-ea"/>
              </a:rPr>
              <a:t>魔力宠物店</a:t>
            </a:r>
            <a:endParaRPr lang="zh-CN" altLang="en-US" sz="3000" b="1" dirty="0">
              <a:solidFill>
                <a:srgbClr val="3370FF"/>
              </a:solidFill>
              <a:latin typeface="微软雅黑" panose="020B0503020204020204" charset="-122"/>
              <a:ea typeface="微软雅黑" panose="020B0503020204020204" charset="-122"/>
              <a:cs typeface="Source Han Sans Heavy" panose="020B0A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87365" y="2398395"/>
            <a:ext cx="388556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fontAlgn="auto">
              <a:lnSpc>
                <a:spcPct val="150000"/>
              </a:lnSpc>
            </a:pPr>
            <a:r>
              <a:rPr lang="zh-CN" altLang="en-US" sz="1400"/>
              <a:t>魔力宠物店位于社区附近，是一家规模较小且经营方式单一的传统店铺。到店的客户大多来自附近社区，宠物数量有限。随着周边宠物店的增多，前来进行宠物服务的客人就逐渐减少了，魔力宠物店曾一度困在“三公里”的魔咒里，利润直线下滑。</a:t>
            </a:r>
            <a:endParaRPr lang="zh-CN" altLang="en-US" sz="14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t="3678" b="5409"/>
          <a:stretch>
            <a:fillRect/>
          </a:stretch>
        </p:blipFill>
        <p:spPr>
          <a:xfrm>
            <a:off x="2432685" y="1341755"/>
            <a:ext cx="2057400" cy="368109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490" y="771525"/>
            <a:ext cx="2384425" cy="48691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 descr="logo透明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2"/>
          <p:cNvSpPr txBox="1"/>
          <p:nvPr/>
        </p:nvSpPr>
        <p:spPr>
          <a:xfrm>
            <a:off x="259398" y="246380"/>
            <a:ext cx="171450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400" b="1">
                <a:solidFill>
                  <a:srgbClr val="337A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400" b="1">
                <a:solidFill>
                  <a:srgbClr val="337A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拉新拓客</a:t>
            </a:r>
            <a:endParaRPr lang="zh-CN" altLang="en-US" sz="2400" b="1">
              <a:solidFill>
                <a:srgbClr val="337AF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195" name="文本框 4"/>
          <p:cNvSpPr txBox="1"/>
          <p:nvPr/>
        </p:nvSpPr>
        <p:spPr>
          <a:xfrm>
            <a:off x="1974215" y="307975"/>
            <a:ext cx="7897495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l"/>
            <a:r>
              <a:rPr lang="zh-CN" altLang="en-US" sz="1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使用前：</a:t>
            </a:r>
            <a:r>
              <a:rPr lang="zh-CN" altLang="en-US" sz="1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周边有多家宠物店入驻，而宠物存量有限，同业的低价竞争压力大，推广难。</a:t>
            </a:r>
            <a:endParaRPr lang="zh-CN" altLang="en-US" sz="160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8"/>
          <p:cNvSpPr txBox="1"/>
          <p:nvPr/>
        </p:nvSpPr>
        <p:spPr>
          <a:xfrm>
            <a:off x="406400" y="872173"/>
            <a:ext cx="1198880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000">
                <a:solidFill>
                  <a:srgbClr val="337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使用后：</a:t>
            </a:r>
            <a:endParaRPr lang="zh-CN" altLang="en-US" sz="2000">
              <a:solidFill>
                <a:srgbClr val="337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10"/>
          <p:cNvSpPr txBox="1"/>
          <p:nvPr/>
        </p:nvSpPr>
        <p:spPr>
          <a:xfrm>
            <a:off x="259715" y="1633220"/>
            <a:ext cx="3021330" cy="1407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fontAlgn="auto">
              <a:lnSpc>
                <a:spcPct val="150000"/>
              </a:lnSpc>
            </a:pPr>
            <a:r>
              <a:rPr lang="en-US" altLang="zh-CN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a.“</a:t>
            </a:r>
            <a:r>
              <a:rPr lang="zh-CN" altLang="en-US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搜附近</a:t>
            </a:r>
            <a:r>
              <a:rPr lang="en-US" altLang="zh-CN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”</a:t>
            </a:r>
            <a:r>
              <a:rPr lang="zh-CN" altLang="en-US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功能</a:t>
            </a:r>
            <a:endParaRPr lang="zh-CN" altLang="en-US">
              <a:solidFill>
                <a:srgbClr val="3370FF"/>
              </a:solidFill>
              <a:latin typeface="Source Han Sans Heavy" panose="020B0A00000000000000" charset="-122"/>
              <a:ea typeface="Source Han Sans Heavy" panose="020B0A00000000000000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300">
                <a:latin typeface="宋体" panose="02010600030101010101" pitchFamily="2" charset="-122"/>
                <a:ea typeface="宋体" panose="02010600030101010101" pitchFamily="2" charset="-122"/>
              </a:rPr>
              <a:t>魔力宠物店开通“附近小程序”功能并关联推送给公众号粉丝，利用微信自带流量免费有效拓展门店附近的客源。</a:t>
            </a:r>
            <a:endParaRPr lang="zh-CN" altLang="en-US" sz="13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11"/>
          <p:cNvSpPr txBox="1"/>
          <p:nvPr/>
        </p:nvSpPr>
        <p:spPr>
          <a:xfrm>
            <a:off x="3996690" y="1633220"/>
            <a:ext cx="3248025" cy="1407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fontAlgn="auto">
              <a:lnSpc>
                <a:spcPct val="150000"/>
              </a:lnSpc>
            </a:pPr>
            <a:r>
              <a:rPr lang="en-US" altLang="zh-CN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b.</a:t>
            </a:r>
            <a:r>
              <a:rPr lang="zh-CN" altLang="en-US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营销大转盘</a:t>
            </a:r>
            <a:endParaRPr lang="zh-CN" altLang="en-US">
              <a:solidFill>
                <a:srgbClr val="3370FF"/>
              </a:solidFill>
              <a:latin typeface="Source Han Sans Heavy" panose="020B0A00000000000000" charset="-122"/>
              <a:ea typeface="Source Han Sans Heavy" panose="020B0A00000000000000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300">
                <a:latin typeface="宋体" panose="02010600030101010101" pitchFamily="2" charset="-122"/>
                <a:ea typeface="宋体" panose="02010600030101010101" pitchFamily="2" charset="-122"/>
              </a:rPr>
              <a:t>魔力宠物利用营销功能的【大转盘】活动来邀请中奖客户带宠物到店参加免费试吃+洗护服务，一下子吸引了大批新用户。</a:t>
            </a:r>
            <a:endParaRPr lang="zh-CN" altLang="en-US" sz="13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12"/>
          <p:cNvSpPr txBox="1"/>
          <p:nvPr/>
        </p:nvSpPr>
        <p:spPr>
          <a:xfrm>
            <a:off x="7999730" y="1633220"/>
            <a:ext cx="3585845" cy="200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fontAlgn="auto">
              <a:lnSpc>
                <a:spcPct val="150000"/>
              </a:lnSpc>
            </a:pPr>
            <a:r>
              <a:rPr lang="en-US" altLang="zh-CN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c.</a:t>
            </a:r>
            <a:r>
              <a:rPr lang="zh-CN" altLang="en-US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多方式推广</a:t>
            </a:r>
            <a:endParaRPr lang="zh-CN" altLang="en-US">
              <a:solidFill>
                <a:srgbClr val="3370FF"/>
              </a:solidFill>
              <a:latin typeface="Source Han Sans Heavy" panose="020B0A00000000000000" charset="-122"/>
              <a:ea typeface="Source Han Sans Heavy" panose="020B0A00000000000000" charset="-122"/>
            </a:endParaRPr>
          </a:p>
          <a:p>
            <a:pPr algn="l" fontAlgn="auto">
              <a:lnSpc>
                <a:spcPct val="150000"/>
              </a:lnSpc>
            </a:pPr>
            <a:r>
              <a:rPr sz="1300">
                <a:latin typeface="宋体" panose="02010600030101010101" pitchFamily="2" charset="-122"/>
                <a:ea typeface="宋体" panose="02010600030101010101" pitchFamily="2" charset="-122"/>
              </a:rPr>
              <a:t>通过设置推广奖励（优惠券、礼品），让会员化身“推广员”，借助老带新引导更多顾客消费。魔力宠物还设置了门店/员工/传单和异业合作等的渠道码，各个推广数据都有迹可</a:t>
            </a:r>
            <a:r>
              <a:rPr lang="zh-CN" altLang="en-US" sz="1300">
                <a:latin typeface="宋体" panose="02010600030101010101" pitchFamily="2" charset="-122"/>
                <a:ea typeface="宋体" panose="02010600030101010101" pitchFamily="2" charset="-122"/>
              </a:rPr>
              <a:t>循。</a:t>
            </a:r>
            <a:endParaRPr lang="en-US" altLang="zh-CN" sz="13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fontAlgn="auto">
              <a:lnSpc>
                <a:spcPct val="150000"/>
              </a:lnSpc>
            </a:pPr>
            <a:endParaRPr lang="en-US" altLang="zh-CN" sz="13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 descr="宠物搜附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1238" y="3529330"/>
            <a:ext cx="2268538" cy="14843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宠物推广"/>
          <p:cNvPicPr>
            <a:picLocks noChangeAspect="1"/>
          </p:cNvPicPr>
          <p:nvPr/>
        </p:nvPicPr>
        <p:blipFill>
          <a:blip r:embed="rId2"/>
          <a:srcRect t="25416" b="37919"/>
          <a:stretch>
            <a:fillRect/>
          </a:stretch>
        </p:blipFill>
        <p:spPr>
          <a:xfrm>
            <a:off x="8594090" y="3980180"/>
            <a:ext cx="2397125" cy="1905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 descr="宠物大转盘"/>
          <p:cNvPicPr>
            <a:picLocks noChangeAspect="1"/>
          </p:cNvPicPr>
          <p:nvPr/>
        </p:nvPicPr>
        <p:blipFill>
          <a:blip r:embed="rId3"/>
          <a:srcRect t="9968" b="24409"/>
          <a:stretch>
            <a:fillRect/>
          </a:stretch>
        </p:blipFill>
        <p:spPr>
          <a:xfrm>
            <a:off x="4603115" y="3454400"/>
            <a:ext cx="2035175" cy="24304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 descr="logo透明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1"/>
          <p:cNvSpPr txBox="1"/>
          <p:nvPr/>
        </p:nvSpPr>
        <p:spPr>
          <a:xfrm>
            <a:off x="345440" y="193675"/>
            <a:ext cx="171450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400" b="1">
                <a:solidFill>
                  <a:srgbClr val="337A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400" b="1">
                <a:solidFill>
                  <a:srgbClr val="337A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在线预约</a:t>
            </a:r>
            <a:endParaRPr lang="zh-CN" altLang="en-US" sz="2400" b="1">
              <a:solidFill>
                <a:srgbClr val="337AF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2"/>
          <p:cNvSpPr txBox="1"/>
          <p:nvPr/>
        </p:nvSpPr>
        <p:spPr>
          <a:xfrm>
            <a:off x="2059940" y="233998"/>
            <a:ext cx="7294880" cy="33718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l"/>
            <a:r>
              <a:rPr lang="zh-CN" altLang="en-US" sz="1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使用前：</a:t>
            </a:r>
            <a:r>
              <a:rPr sz="1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传统的到店服务模式，宠物美容、洗护等待时间过长，容易流失客户。</a:t>
            </a:r>
            <a:endParaRPr sz="160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420370" y="817563"/>
            <a:ext cx="1562100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000">
                <a:solidFill>
                  <a:srgbClr val="337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使用后：</a:t>
            </a:r>
            <a:endParaRPr lang="zh-CN" altLang="en-US" sz="2000">
              <a:solidFill>
                <a:srgbClr val="337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99"/>
          <p:cNvSpPr txBox="1"/>
          <p:nvPr/>
        </p:nvSpPr>
        <p:spPr>
          <a:xfrm>
            <a:off x="7549515" y="1612265"/>
            <a:ext cx="4001135" cy="1476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ct val="150000"/>
              </a:lnSpc>
            </a:pPr>
            <a:r>
              <a:rPr lang="en-US" altLang="zh-CN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c.</a:t>
            </a:r>
            <a:r>
              <a:rPr lang="zh-CN" altLang="zh-CN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预约功能</a:t>
            </a:r>
            <a:endParaRPr lang="zh-CN" altLang="zh-CN">
              <a:solidFill>
                <a:srgbClr val="3370FF"/>
              </a:solidFill>
              <a:latin typeface="Source Han Sans Heavy" panose="020B0A00000000000000" charset="-122"/>
              <a:ea typeface="Source Han Sans Heavy" panose="020B0A00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sz="1400">
                <a:latin typeface="宋体" panose="02010600030101010101" pitchFamily="2" charset="-122"/>
                <a:ea typeface="宋体" panose="02010600030101010101" pitchFamily="2" charset="-122"/>
              </a:rPr>
              <a:t>根据护理师排班情况和服务时间设定。铲屎官只需提前预约，到店就服务。若预约满额，系统自动停止该服务预约，让顾客避免长时间等待</a:t>
            </a: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4"/>
          <p:cNvSpPr txBox="1"/>
          <p:nvPr/>
        </p:nvSpPr>
        <p:spPr>
          <a:xfrm>
            <a:off x="345440" y="1612265"/>
            <a:ext cx="2689225" cy="1476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fontAlgn="auto">
              <a:lnSpc>
                <a:spcPct val="150000"/>
              </a:lnSpc>
            </a:pPr>
            <a:r>
              <a:rPr lang="en-US" altLang="zh-CN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a.</a:t>
            </a:r>
            <a:r>
              <a:rPr lang="zh-CN" altLang="en-US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进店有礼</a:t>
            </a:r>
            <a:endParaRPr lang="zh-CN" altLang="en-US">
              <a:solidFill>
                <a:srgbClr val="3370FF"/>
              </a:solidFill>
              <a:latin typeface="Source Han Sans Heavy" panose="020B0A00000000000000" charset="-122"/>
              <a:ea typeface="Source Han Sans Heavy" panose="020B0A00000000000000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</a:rPr>
              <a:t>顾客线进入店铺，注册成为会员即可领取折扣券、满减券等进店优惠大礼包，进一步激活顾客。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6"/>
          <p:cNvSpPr txBox="1"/>
          <p:nvPr/>
        </p:nvSpPr>
        <p:spPr>
          <a:xfrm>
            <a:off x="3810000" y="1612265"/>
            <a:ext cx="3323590" cy="1476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ct val="150000"/>
              </a:lnSpc>
            </a:pPr>
            <a:r>
              <a:rPr lang="en-US" altLang="zh-CN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b.</a:t>
            </a:r>
            <a:r>
              <a:rPr lang="zh-CN" altLang="en-US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</a:rPr>
              <a:t>上架产品服务</a:t>
            </a:r>
            <a:endParaRPr lang="zh-CN" altLang="en-US">
              <a:solidFill>
                <a:srgbClr val="3370FF"/>
              </a:solidFill>
              <a:latin typeface="Source Han Sans Heavy" panose="020B0A00000000000000" charset="-122"/>
              <a:ea typeface="Source Han Sans Heavy" panose="020B0A00000000000000" charset="-122"/>
            </a:endParaRPr>
          </a:p>
          <a:p>
            <a:pPr algn="l">
              <a:lnSpc>
                <a:spcPct val="150000"/>
              </a:lnSpc>
            </a:pPr>
            <a:r>
              <a:rPr sz="1400">
                <a:latin typeface="宋体" panose="02010600030101010101" pitchFamily="2" charset="-122"/>
                <a:ea typeface="宋体" panose="02010600030101010101" pitchFamily="2" charset="-122"/>
              </a:rPr>
              <a:t>铲屎官可在线查看</a:t>
            </a:r>
            <a:r>
              <a:rPr lang="zh-CN" sz="1400">
                <a:latin typeface="宋体" panose="02010600030101010101" pitchFamily="2" charset="-122"/>
                <a:ea typeface="宋体" panose="02010600030101010101" pitchFamily="2" charset="-122"/>
              </a:rPr>
              <a:t>或预约</a:t>
            </a:r>
            <a:r>
              <a:rPr sz="1400">
                <a:latin typeface="宋体" panose="02010600030101010101" pitchFamily="2" charset="-122"/>
                <a:ea typeface="宋体" panose="02010600030101010101" pitchFamily="2" charset="-122"/>
              </a:rPr>
              <a:t>宠物洗护、美容、驱虫等服务项目，</a:t>
            </a:r>
            <a:r>
              <a:rPr lang="zh-CN" sz="1400">
                <a:latin typeface="宋体" panose="02010600030101010101" pitchFamily="2" charset="-122"/>
                <a:ea typeface="宋体" panose="02010600030101010101" pitchFamily="2" charset="-122"/>
              </a:rPr>
              <a:t>以及购买猫粮狗粮、食盆等商品，方便快捷</a:t>
            </a: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图片 1" descr="宠物进店"/>
          <p:cNvPicPr>
            <a:picLocks noChangeAspect="1"/>
          </p:cNvPicPr>
          <p:nvPr/>
        </p:nvPicPr>
        <p:blipFill>
          <a:blip r:embed="rId1"/>
          <a:srcRect l="8368" t="28455" r="8986" b="29252"/>
          <a:stretch>
            <a:fillRect/>
          </a:stretch>
        </p:blipFill>
        <p:spPr>
          <a:xfrm>
            <a:off x="899795" y="3396615"/>
            <a:ext cx="1795463" cy="19923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 descr="宠物预约"/>
          <p:cNvPicPr>
            <a:picLocks noChangeAspect="1"/>
          </p:cNvPicPr>
          <p:nvPr/>
        </p:nvPicPr>
        <p:blipFill>
          <a:blip r:embed="rId2"/>
          <a:srcRect t="9384" b="32386"/>
          <a:stretch>
            <a:fillRect/>
          </a:stretch>
        </p:blipFill>
        <p:spPr>
          <a:xfrm>
            <a:off x="8464233" y="3274378"/>
            <a:ext cx="1944688" cy="23320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 descr="宠物产品"/>
          <p:cNvPicPr>
            <a:picLocks noChangeAspect="1"/>
          </p:cNvPicPr>
          <p:nvPr/>
        </p:nvPicPr>
        <p:blipFill>
          <a:blip r:embed="rId3"/>
          <a:srcRect t="21048" b="17622"/>
          <a:stretch>
            <a:fillRect/>
          </a:stretch>
        </p:blipFill>
        <p:spPr>
          <a:xfrm>
            <a:off x="4319588" y="3274695"/>
            <a:ext cx="1951038" cy="22844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 descr="logo透明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文本框 1"/>
          <p:cNvSpPr txBox="1"/>
          <p:nvPr/>
        </p:nvSpPr>
        <p:spPr>
          <a:xfrm>
            <a:off x="300990" y="153035"/>
            <a:ext cx="175958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2400" b="1">
                <a:solidFill>
                  <a:srgbClr val="337A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2400" b="1">
                <a:solidFill>
                  <a:srgbClr val="337A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会员管理</a:t>
            </a:r>
            <a:endParaRPr lang="zh-CN" altLang="en-US" sz="2400" b="1">
              <a:solidFill>
                <a:srgbClr val="337AF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982153" y="198438"/>
            <a:ext cx="7273925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1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使用前：</a:t>
            </a:r>
            <a:r>
              <a:rPr lang="zh-CN" altLang="en-US" sz="1600">
                <a:solidFill>
                  <a:schemeClr val="bg2">
                    <a:lumMod val="25000"/>
                  </a:schemeClr>
                </a:solidFill>
              </a:rPr>
              <a:t>会员和宠物情况记录不清晰，无法给出个性化服务</a:t>
            </a:r>
            <a:r>
              <a:rPr lang="en-US" altLang="zh-CN" sz="160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en-US" altLang="zh-CN" sz="160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45" name="文本框 6"/>
          <p:cNvSpPr txBox="1"/>
          <p:nvPr/>
        </p:nvSpPr>
        <p:spPr>
          <a:xfrm>
            <a:off x="1206500" y="1485265"/>
            <a:ext cx="4082415" cy="1799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fontAlgn="auto">
              <a:lnSpc>
                <a:spcPct val="150000"/>
              </a:lnSpc>
            </a:pPr>
            <a:r>
              <a:rPr lang="en-US" altLang="zh-CN" b="1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  <a:cs typeface="Source Han Sans Heavy" panose="020B0A00000000000000" charset="-122"/>
              </a:rPr>
              <a:t>a.</a:t>
            </a:r>
            <a:r>
              <a:rPr lang="zh-CN" altLang="en-US" b="1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  <a:cs typeface="Source Han Sans Heavy" panose="020B0A00000000000000" charset="-122"/>
              </a:rPr>
              <a:t>会员档案</a:t>
            </a:r>
            <a:endParaRPr lang="zh-CN" altLang="en-US" b="1">
              <a:solidFill>
                <a:srgbClr val="3370FF"/>
              </a:solidFill>
              <a:latin typeface="Source Han Sans Heavy" panose="020B0A00000000000000" charset="-122"/>
              <a:ea typeface="Source Han Sans Heavy" panose="020B0A00000000000000" charset="-122"/>
              <a:cs typeface="Source Han Sans Heavy" panose="020B0A00000000000000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</a:rPr>
              <a:t>魔力宠物利用系统为每位会员和宠物建立档案，通过打标签形成用户画像。授权店员通过档案可以快速了解会员消费明细、预约、宠物情况等。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fontAlgn="auto">
              <a:lnSpc>
                <a:spcPct val="150000"/>
              </a:lnSpc>
            </a:pP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7"/>
          <p:cNvSpPr txBox="1"/>
          <p:nvPr/>
        </p:nvSpPr>
        <p:spPr>
          <a:xfrm>
            <a:off x="6990715" y="1485265"/>
            <a:ext cx="3971290" cy="1799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fontAlgn="auto">
              <a:lnSpc>
                <a:spcPct val="150000"/>
              </a:lnSpc>
            </a:pPr>
            <a:r>
              <a:rPr lang="en-US" altLang="zh-CN" b="1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  <a:cs typeface="Source Han Sans Heavy" panose="020B0A00000000000000" charset="-122"/>
              </a:rPr>
              <a:t>b.</a:t>
            </a:r>
            <a:r>
              <a:rPr lang="zh-CN" altLang="en-US" b="1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  <a:cs typeface="Source Han Sans Heavy" panose="020B0A00000000000000" charset="-122"/>
              </a:rPr>
              <a:t>会员储值</a:t>
            </a:r>
            <a:endParaRPr lang="zh-CN" altLang="en-US" b="1">
              <a:solidFill>
                <a:srgbClr val="3370FF"/>
              </a:solidFill>
              <a:latin typeface="Source Han Sans Heavy" panose="020B0A00000000000000" charset="-122"/>
              <a:ea typeface="Source Han Sans Heavy" panose="020B0A00000000000000" charset="-122"/>
              <a:cs typeface="Source Han Sans Heavy" panose="020B0A00000000000000" charset="-122"/>
            </a:endParaRPr>
          </a:p>
          <a:p>
            <a:pPr algn="ctr" fontAlgn="auto">
              <a:lnSpc>
                <a:spcPct val="150000"/>
              </a:lnSpc>
            </a:pPr>
            <a:r>
              <a:rPr sz="1400">
                <a:latin typeface="宋体" panose="02010600030101010101" pitchFamily="2" charset="-122"/>
                <a:ea typeface="宋体" panose="02010600030101010101" pitchFamily="2" charset="-122"/>
              </a:rPr>
              <a:t>魔力宠物设置了洗护次卡、寄养月卡项目、各阶段会员充值赠送和宠物服务计划等，充值后即可使用。多样化的服务可以满足不同客户的需求，提高了会员消费的持续性，加速资金回笼</a:t>
            </a: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250" name="图片 10" descr="logo03"/>
          <p:cNvPicPr>
            <a:picLocks noChangeAspect="1"/>
          </p:cNvPicPr>
          <p:nvPr/>
        </p:nvPicPr>
        <p:blipFill>
          <a:blip r:embed="rId1"/>
          <a:srcRect b="3816"/>
          <a:stretch>
            <a:fillRect/>
          </a:stretch>
        </p:blipFill>
        <p:spPr>
          <a:xfrm>
            <a:off x="1683385" y="3122930"/>
            <a:ext cx="3024505" cy="2149475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3"/>
          <p:cNvSpPr txBox="1"/>
          <p:nvPr/>
        </p:nvSpPr>
        <p:spPr>
          <a:xfrm>
            <a:off x="420370" y="817563"/>
            <a:ext cx="1562100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000">
                <a:solidFill>
                  <a:srgbClr val="337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使用后：</a:t>
            </a:r>
            <a:endParaRPr lang="zh-CN" altLang="en-US" sz="2000">
              <a:solidFill>
                <a:srgbClr val="337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251" name="图片 2" descr="宠物卡项"/>
          <p:cNvPicPr>
            <a:picLocks noChangeAspect="1"/>
          </p:cNvPicPr>
          <p:nvPr/>
        </p:nvPicPr>
        <p:blipFill>
          <a:blip r:embed="rId2"/>
          <a:srcRect t="3453" b="72758"/>
          <a:stretch>
            <a:fillRect/>
          </a:stretch>
        </p:blipFill>
        <p:spPr>
          <a:xfrm>
            <a:off x="7602220" y="3526155"/>
            <a:ext cx="3017520" cy="15576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logo透明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文本框 8"/>
          <p:cNvSpPr txBox="1"/>
          <p:nvPr/>
        </p:nvSpPr>
        <p:spPr>
          <a:xfrm>
            <a:off x="1631315" y="1602105"/>
            <a:ext cx="3437890" cy="1476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ct val="150000"/>
              </a:lnSpc>
            </a:pPr>
            <a:r>
              <a:rPr lang="en-US" altLang="zh-CN" b="1">
                <a:solidFill>
                  <a:srgbClr val="3370FF"/>
                </a:solidFill>
                <a:latin typeface="文泉驿等宽微米黑" panose="020B0606030804020204" charset="-122"/>
                <a:ea typeface="文泉驿等宽微米黑" panose="020B0606030804020204" charset="-122"/>
              </a:rPr>
              <a:t>a.</a:t>
            </a:r>
            <a:r>
              <a:rPr lang="zh-CN" altLang="en-US" b="1">
                <a:solidFill>
                  <a:srgbClr val="3370FF"/>
                </a:solidFill>
                <a:latin typeface="文泉驿等宽微米黑" panose="020B0606030804020204" charset="-122"/>
                <a:ea typeface="文泉驿等宽微米黑" panose="020B0606030804020204" charset="-122"/>
              </a:rPr>
              <a:t>积分商城</a:t>
            </a:r>
            <a:endParaRPr lang="zh-CN" altLang="zh-CN" b="1">
              <a:solidFill>
                <a:srgbClr val="3370FF"/>
              </a:solidFill>
              <a:latin typeface="文泉驿等宽微米黑" panose="020B0606030804020204" charset="-122"/>
              <a:ea typeface="文泉驿等宽微米黑" panose="020B06060308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1400">
                <a:latin typeface="宋体" panose="02010600030101010101" pitchFamily="2" charset="-122"/>
                <a:ea typeface="宋体" panose="02010600030101010101" pitchFamily="2" charset="-122"/>
              </a:rPr>
              <a:t>会员在消费后获得的积分可在积分商城兑换如：梳毛用具、猫粮狗粮等礼品和优惠券、折扣券等，进一步促进顾客复购。</a:t>
            </a:r>
            <a:endParaRPr lang="zh-CN" altLang="zh-CN" sz="1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49" name="文本框 1"/>
          <p:cNvSpPr txBox="1"/>
          <p:nvPr/>
        </p:nvSpPr>
        <p:spPr>
          <a:xfrm>
            <a:off x="6396990" y="1535430"/>
            <a:ext cx="4229735" cy="1799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ct val="150000"/>
              </a:lnSpc>
            </a:pPr>
            <a:r>
              <a:rPr lang="en-US" altLang="zh-CN" b="1">
                <a:solidFill>
                  <a:srgbClr val="3370FF"/>
                </a:solidFill>
                <a:latin typeface="文泉驿等宽微米黑" panose="020B0606030804020204" charset="-122"/>
                <a:ea typeface="文泉驿等宽微米黑" panose="020B0606030804020204" charset="-122"/>
              </a:rPr>
              <a:t>b.</a:t>
            </a:r>
            <a:r>
              <a:rPr lang="zh-CN" altLang="en-US" b="1">
                <a:solidFill>
                  <a:srgbClr val="3370FF"/>
                </a:solidFill>
                <a:latin typeface="文泉驿等宽微米黑" panose="020B0606030804020204" charset="-122"/>
                <a:ea typeface="文泉驿等宽微米黑" panose="020B0606030804020204" charset="-122"/>
              </a:rPr>
              <a:t>短信营销</a:t>
            </a:r>
            <a:endParaRPr lang="zh-CN" altLang="en-US" b="1">
              <a:solidFill>
                <a:srgbClr val="3370FF"/>
              </a:solidFill>
              <a:latin typeface="文泉驿等宽微米黑" panose="020B0606030804020204" charset="-122"/>
              <a:ea typeface="文泉驿等宽微米黑" panose="020B06060308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</a:rPr>
              <a:t>系统给会员短信发送生日祝福和到期提醒，刺激沉默会员和关怀活跃会员两不误。宠物店每月举办宠物交友会，短信邀请，让铲屎官实现“宠物社交”，在提高会员复购率的同时实现再次拉新</a:t>
            </a: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52" name="文本框 1"/>
          <p:cNvSpPr txBox="1"/>
          <p:nvPr/>
        </p:nvSpPr>
        <p:spPr>
          <a:xfrm>
            <a:off x="357505" y="193040"/>
            <a:ext cx="224917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2400" b="1">
                <a:solidFill>
                  <a:srgbClr val="337A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zh-CN" altLang="en-US" sz="2400" b="1">
                <a:solidFill>
                  <a:srgbClr val="337A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、会员复购</a:t>
            </a:r>
            <a:endParaRPr lang="en-US" altLang="zh-CN" sz="2400" b="1">
              <a:solidFill>
                <a:srgbClr val="337AF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06320" y="255270"/>
            <a:ext cx="437007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使用前：</a:t>
            </a:r>
            <a:r>
              <a:rPr lang="zh-CN" altLang="en-US" sz="1600">
                <a:solidFill>
                  <a:schemeClr val="bg2">
                    <a:lumMod val="25000"/>
                  </a:schemeClr>
                </a:solidFill>
              </a:rPr>
              <a:t>沉默用户难以激活，复购率低。</a:t>
            </a:r>
            <a:endParaRPr lang="zh-CN" altLang="en-US" sz="16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420370" y="817563"/>
            <a:ext cx="1562100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000">
                <a:solidFill>
                  <a:srgbClr val="337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使用后：</a:t>
            </a:r>
            <a:endParaRPr lang="zh-CN" altLang="en-US" sz="2000">
              <a:solidFill>
                <a:srgbClr val="337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3" descr="宠物积分"/>
          <p:cNvPicPr>
            <a:picLocks noChangeAspect="1"/>
          </p:cNvPicPr>
          <p:nvPr/>
        </p:nvPicPr>
        <p:blipFill>
          <a:blip r:embed="rId1"/>
          <a:srcRect t="23170" b="42773"/>
          <a:stretch>
            <a:fillRect/>
          </a:stretch>
        </p:blipFill>
        <p:spPr>
          <a:xfrm>
            <a:off x="1768475" y="3335020"/>
            <a:ext cx="3163570" cy="23348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3" name="图片 5" descr="线下派对宠物"/>
          <p:cNvPicPr>
            <a:picLocks noChangeAspect="1"/>
          </p:cNvPicPr>
          <p:nvPr/>
        </p:nvPicPr>
        <p:blipFill>
          <a:blip r:embed="rId2"/>
          <a:srcRect t="2031" b="64949"/>
          <a:stretch>
            <a:fillRect/>
          </a:stretch>
        </p:blipFill>
        <p:spPr>
          <a:xfrm>
            <a:off x="6976745" y="3717290"/>
            <a:ext cx="3360420" cy="1968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 descr="logo透明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文本框 3"/>
          <p:cNvSpPr txBox="1"/>
          <p:nvPr/>
        </p:nvSpPr>
        <p:spPr>
          <a:xfrm>
            <a:off x="1982470" y="214630"/>
            <a:ext cx="8641715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l"/>
            <a:r>
              <a:rPr lang="zh-CN" altLang="en-US" sz="1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使用前：宠物店用传统记账方式，</a:t>
            </a:r>
            <a:r>
              <a:rPr lang="zh-CN" altLang="en-US" sz="1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财务核查易出现错漏。</a:t>
            </a:r>
            <a:r>
              <a:rPr lang="zh-CN" altLang="en-US" sz="160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缺乏财务管理能力，经营效率低下。</a:t>
            </a:r>
            <a:endParaRPr lang="zh-CN" altLang="en-US" sz="160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11267" name="图片 4"/>
          <p:cNvPicPr>
            <a:picLocks noChangeAspect="1"/>
          </p:cNvPicPr>
          <p:nvPr/>
        </p:nvPicPr>
        <p:blipFill>
          <a:blip r:embed="rId1"/>
          <a:srcRect l="2630" r="51605"/>
          <a:stretch>
            <a:fillRect/>
          </a:stretch>
        </p:blipFill>
        <p:spPr>
          <a:xfrm>
            <a:off x="1426845" y="3512820"/>
            <a:ext cx="3502660" cy="7829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8" name="图片 6"/>
          <p:cNvPicPr>
            <a:picLocks noChangeAspect="1"/>
          </p:cNvPicPr>
          <p:nvPr/>
        </p:nvPicPr>
        <p:blipFill>
          <a:blip r:embed="rId1"/>
          <a:srcRect l="49760"/>
          <a:stretch>
            <a:fillRect/>
          </a:stretch>
        </p:blipFill>
        <p:spPr>
          <a:xfrm>
            <a:off x="1206500" y="4472305"/>
            <a:ext cx="4070985" cy="8070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9" name="文本框 7"/>
          <p:cNvSpPr txBox="1"/>
          <p:nvPr/>
        </p:nvSpPr>
        <p:spPr>
          <a:xfrm>
            <a:off x="1426210" y="2036445"/>
            <a:ext cx="3631565" cy="1476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ct val="150000"/>
              </a:lnSpc>
            </a:pPr>
            <a:r>
              <a:rPr lang="en-US" altLang="zh-CN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  <a:sym typeface="宋体" panose="02010600030101010101" pitchFamily="2" charset="-122"/>
              </a:rPr>
              <a:t>a.</a:t>
            </a:r>
            <a:r>
              <a:rPr lang="zh-CN" altLang="en-US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  <a:sym typeface="宋体" panose="02010600030101010101" pitchFamily="2" charset="-122"/>
              </a:rPr>
              <a:t>兼容多种开单形式</a:t>
            </a:r>
            <a:endParaRPr lang="zh-CN" altLang="en-US">
              <a:solidFill>
                <a:srgbClr val="3370FF"/>
              </a:solidFill>
              <a:latin typeface="Source Han Sans Heavy" panose="020B0A00000000000000" charset="-122"/>
              <a:ea typeface="Source Han Sans Heavy" panose="020B0A00000000000000" charset="-122"/>
            </a:endParaRPr>
          </a:p>
          <a:p>
            <a:pPr algn="ctr">
              <a:lnSpc>
                <a:spcPct val="150000"/>
              </a:lnSpc>
            </a:pPr>
            <a:r>
              <a:rPr altLang="zh-CN" sz="14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满足魔力宠物进行微信、支付宝、POS机、团购等记账收款和扫码收款的需求。所有开单信息分类型生成订单记录并支持导出</a:t>
            </a:r>
            <a:r>
              <a:rPr lang="zh-CN" altLang="zh-CN" sz="14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70" name="文本框 9"/>
          <p:cNvSpPr txBox="1"/>
          <p:nvPr/>
        </p:nvSpPr>
        <p:spPr>
          <a:xfrm>
            <a:off x="6676390" y="2005330"/>
            <a:ext cx="4127500" cy="1476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ct val="150000"/>
              </a:lnSpc>
            </a:pPr>
            <a:r>
              <a:rPr lang="en-US" altLang="zh-CN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  <a:sym typeface="宋体" panose="02010600030101010101" pitchFamily="2" charset="-122"/>
              </a:rPr>
              <a:t>b.</a:t>
            </a:r>
            <a:r>
              <a:rPr lang="zh-CN" altLang="en-US">
                <a:solidFill>
                  <a:srgbClr val="3370FF"/>
                </a:solidFill>
                <a:latin typeface="Source Han Sans Heavy" panose="020B0A00000000000000" charset="-122"/>
                <a:ea typeface="Source Han Sans Heavy" panose="020B0A00000000000000" charset="-122"/>
                <a:sym typeface="宋体" panose="02010600030101010101" pitchFamily="2" charset="-122"/>
              </a:rPr>
              <a:t>可视化数据分析</a:t>
            </a:r>
            <a:endParaRPr lang="zh-CN" altLang="en-US">
              <a:solidFill>
                <a:srgbClr val="3370FF"/>
              </a:solidFill>
              <a:latin typeface="Source Han Sans Heavy" panose="020B0A00000000000000" charset="-122"/>
              <a:ea typeface="Source Han Sans Heavy" panose="020B0A00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sz="1400">
                <a:latin typeface="Arial" panose="020B0604020202020204" pitchFamily="34" charset="0"/>
                <a:ea typeface="宋体" panose="02010600030101010101" pitchFamily="2" charset="-122"/>
              </a:rPr>
              <a:t>后台自动生成可视化图表，各项数据一目了然。支持手机、电脑同时管理。店员在外服务时，通过进入商家端小程序后台，查看各项经营状况。</a:t>
            </a:r>
            <a:endParaRPr lang="zh-CN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1271" name="图片 3" descr="数据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7875" y="3712210"/>
            <a:ext cx="3223895" cy="2155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74" name="文本框 1"/>
          <p:cNvSpPr txBox="1"/>
          <p:nvPr/>
        </p:nvSpPr>
        <p:spPr>
          <a:xfrm>
            <a:off x="115570" y="152718"/>
            <a:ext cx="186690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400" b="1">
                <a:solidFill>
                  <a:srgbClr val="337A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zh-CN" altLang="en-US" sz="2400" b="1">
                <a:solidFill>
                  <a:srgbClr val="337A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、数据板块</a:t>
            </a:r>
            <a:endParaRPr lang="zh-CN" altLang="en-US" sz="2400" b="1">
              <a:solidFill>
                <a:srgbClr val="337AF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420370" y="817563"/>
            <a:ext cx="1562100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000">
                <a:solidFill>
                  <a:srgbClr val="337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使用后：</a:t>
            </a:r>
            <a:endParaRPr lang="zh-CN" altLang="en-US" sz="2000">
              <a:solidFill>
                <a:srgbClr val="337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图片 1" descr="logo透明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3110" y="76200"/>
            <a:ext cx="1144270" cy="55181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2334260"/>
            <a:ext cx="12192000" cy="2386330"/>
          </a:xfrm>
          <a:prstGeom prst="rect">
            <a:avLst/>
          </a:prstGeom>
          <a:gradFill>
            <a:gsLst>
              <a:gs pos="0">
                <a:srgbClr val="337AFF"/>
              </a:gs>
              <a:gs pos="100000">
                <a:srgbClr val="337AFF">
                  <a:alpha val="80000"/>
                </a:srgb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4400" dirty="0">
                <a:solidFill>
                  <a:schemeClr val="bg1"/>
                </a:solidFill>
                <a:latin typeface="Source Han Sans Heavy" panose="020B0A00000000000000" charset="-122"/>
                <a:ea typeface="Source Han Sans Heavy" panose="020B0A00000000000000" charset="-122"/>
                <a:cs typeface="Source Han Sans Heavy" panose="020B0A00000000000000" charset="-122"/>
                <a:sym typeface="+mn-ea"/>
              </a:rPr>
              <a:t>END </a:t>
            </a:r>
            <a:r>
              <a:rPr lang="zh-CN" altLang="en-US" sz="4400" dirty="0">
                <a:solidFill>
                  <a:schemeClr val="bg1"/>
                </a:solidFill>
                <a:latin typeface="Source Han Sans Heavy" panose="020B0A00000000000000" charset="-122"/>
                <a:ea typeface="Source Han Sans Heavy" panose="020B0A00000000000000" charset="-122"/>
                <a:cs typeface="Source Han Sans Heavy" panose="020B0A00000000000000" charset="-122"/>
                <a:sym typeface="+mn-ea"/>
              </a:rPr>
              <a:t>谢谢观看</a:t>
            </a:r>
            <a:endParaRPr lang="en-US" altLang="zh-CN" sz="4400" dirty="0">
              <a:solidFill>
                <a:schemeClr val="bg1"/>
              </a:solidFill>
              <a:latin typeface="Source Han Sans Heavy" panose="020B0A00000000000000" charset="-122"/>
              <a:ea typeface="Source Han Sans Heavy" panose="020B0A00000000000000" charset="-122"/>
              <a:cs typeface="Source Han Sans Heavy" panose="020B0A00000000000000" charset="-122"/>
              <a:sym typeface="+mn-ea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-549275" y="-776966"/>
            <a:ext cx="2538649" cy="2538649"/>
          </a:xfrm>
          <a:prstGeom prst="ellipse">
            <a:avLst/>
          </a:prstGeom>
          <a:gradFill>
            <a:gsLst>
              <a:gs pos="12000">
                <a:schemeClr val="accent5">
                  <a:lumMod val="60000"/>
                  <a:lumOff val="40000"/>
                </a:schemeClr>
              </a:gs>
              <a:gs pos="100000">
                <a:srgbClr val="3370FF">
                  <a:alpha val="6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0568305" y="5042809"/>
            <a:ext cx="2538649" cy="2538649"/>
          </a:xfrm>
          <a:prstGeom prst="ellipse">
            <a:avLst/>
          </a:prstGeom>
          <a:gradFill>
            <a:gsLst>
              <a:gs pos="12000">
                <a:schemeClr val="accent5">
                  <a:lumMod val="60000"/>
                  <a:lumOff val="40000"/>
                </a:schemeClr>
              </a:gs>
              <a:gs pos="100000">
                <a:srgbClr val="3370FF">
                  <a:alpha val="6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logo透明 (1)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3775" y="5392420"/>
            <a:ext cx="2583815" cy="12452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3619</Words>
  <Application>WPS 演示</Application>
  <PresentationFormat>宽屏</PresentationFormat>
  <Paragraphs>353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3" baseType="lpstr">
      <vt:lpstr>Arial</vt:lpstr>
      <vt:lpstr>宋体</vt:lpstr>
      <vt:lpstr>Wingdings</vt:lpstr>
      <vt:lpstr>Source Han Sans Heavy</vt:lpstr>
      <vt:lpstr>微软雅黑</vt:lpstr>
      <vt:lpstr>黑体</vt:lpstr>
      <vt:lpstr>Calibri</vt:lpstr>
      <vt:lpstr>等线</vt:lpstr>
      <vt:lpstr>Arial Unicode MS</vt:lpstr>
      <vt:lpstr>等线 Light</vt:lpstr>
      <vt:lpstr>文泉驿等宽微米黑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Dorothy Liang</dc:creator>
  <cp:lastModifiedBy>WPS_1608863273</cp:lastModifiedBy>
  <cp:revision>57</cp:revision>
  <dcterms:created xsi:type="dcterms:W3CDTF">2020-08-23T03:00:00Z</dcterms:created>
  <dcterms:modified xsi:type="dcterms:W3CDTF">2020-12-26T06:26:20Z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2052-11.1.0.10228</vt:lpwstr>
  </property>
</Properties>
</file>