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36"/>
  </p:notesMasterIdLst>
  <p:sldIdLst>
    <p:sldId id="257" r:id="rId4"/>
    <p:sldId id="281" r:id="rId5"/>
    <p:sldId id="302" r:id="rId6"/>
    <p:sldId id="258" r:id="rId7"/>
    <p:sldId id="260" r:id="rId8"/>
    <p:sldId id="259" r:id="rId9"/>
    <p:sldId id="341" r:id="rId10"/>
    <p:sldId id="270" r:id="rId11"/>
    <p:sldId id="335" r:id="rId12"/>
    <p:sldId id="261" r:id="rId13"/>
    <p:sldId id="267" r:id="rId14"/>
    <p:sldId id="264" r:id="rId15"/>
    <p:sldId id="266" r:id="rId16"/>
    <p:sldId id="268" r:id="rId17"/>
    <p:sldId id="282" r:id="rId18"/>
    <p:sldId id="283" r:id="rId19"/>
    <p:sldId id="284" r:id="rId20"/>
    <p:sldId id="300" r:id="rId21"/>
    <p:sldId id="285" r:id="rId22"/>
    <p:sldId id="287" r:id="rId23"/>
    <p:sldId id="288" r:id="rId24"/>
    <p:sldId id="289" r:id="rId25"/>
    <p:sldId id="286" r:id="rId26"/>
    <p:sldId id="291" r:id="rId27"/>
    <p:sldId id="290" r:id="rId28"/>
    <p:sldId id="293" r:id="rId29"/>
    <p:sldId id="294" r:id="rId30"/>
    <p:sldId id="297" r:id="rId31"/>
    <p:sldId id="298" r:id="rId32"/>
    <p:sldId id="292" r:id="rId33"/>
    <p:sldId id="299" r:id="rId34"/>
    <p:sldId id="296" r:id="rId3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幸全" initials="幸" lastIdx="1" clrIdx="0"/>
  <p:cmAuthor id="2" name="Administrator"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37AFF"/>
    <a:srgbClr val="414247"/>
    <a:srgbClr val="E69DCF"/>
    <a:srgbClr val="F8FAEF"/>
    <a:srgbClr val="FFFFFF"/>
    <a:srgbClr val="23C20E"/>
    <a:srgbClr val="FCAD36"/>
    <a:srgbClr val="F4F4F4"/>
    <a:srgbClr val="7EA1F5"/>
    <a:srgbClr val="9DC3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35" autoAdjust="0"/>
    <p:restoredTop sz="94660"/>
  </p:normalViewPr>
  <p:slideViewPr>
    <p:cSldViewPr snapToGrid="0">
      <p:cViewPr varScale="1">
        <p:scale>
          <a:sx n="67" d="100"/>
          <a:sy n="67" d="100"/>
        </p:scale>
        <p:origin x="64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0" Type="http://schemas.openxmlformats.org/officeDocument/2006/relationships/commentAuthors" Target="commentAuthors.xml"/><Relationship Id="rId4" Type="http://schemas.openxmlformats.org/officeDocument/2006/relationships/slide" Target="slides/slide1.xml"/><Relationship Id="rId39" Type="http://schemas.openxmlformats.org/officeDocument/2006/relationships/tableStyles" Target="tableStyles.xml"/><Relationship Id="rId38" Type="http://schemas.openxmlformats.org/officeDocument/2006/relationships/viewProps" Target="viewProps.xml"/><Relationship Id="rId37" Type="http://schemas.openxmlformats.org/officeDocument/2006/relationships/presProps" Target="presProps.xml"/><Relationship Id="rId36" Type="http://schemas.openxmlformats.org/officeDocument/2006/relationships/notesMaster" Target="notesMasters/notesMaster1.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Master" Target="slideMasters/slideMaster2.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8DA6BBC1-8061-4B7F-A09E-B8453C59475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8C658A-862B-4D8F-90C9-F3D7AB0FCCB3}"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8DA6BBC1-8061-4B7F-A09E-B8453C59475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8C658A-862B-4D8F-90C9-F3D7AB0FCCB3}"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8DA6BBC1-8061-4B7F-A09E-B8453C59475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8C658A-862B-4D8F-90C9-F3D7AB0FCCB3}"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8DA6BBC1-8061-4B7F-A09E-B8453C59475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B8C658A-862B-4D8F-90C9-F3D7AB0FCCB3}"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8DA6BBC1-8061-4B7F-A09E-B8453C594759}"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B8C658A-862B-4D8F-90C9-F3D7AB0FCCB3}"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8DA6BBC1-8061-4B7F-A09E-B8453C594759}"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B8C658A-862B-4D8F-90C9-F3D7AB0FCCB3}"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DA6BBC1-8061-4B7F-A09E-B8453C59475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B8C658A-862B-4D8F-90C9-F3D7AB0FCCB3}"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8DA6BBC1-8061-4B7F-A09E-B8453C59475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B8C658A-862B-4D8F-90C9-F3D7AB0FCCB3}"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8DA6BBC1-8061-4B7F-A09E-B8453C59475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B8C658A-862B-4D8F-90C9-F3D7AB0FCCB3}"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8DA6BBC1-8061-4B7F-A09E-B8453C59475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8C658A-862B-4D8F-90C9-F3D7AB0FCCB3}"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8DA6BBC1-8061-4B7F-A09E-B8453C59475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8C658A-862B-4D8F-90C9-F3D7AB0FCCB3}"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8DA6BBC1-8061-4B7F-A09E-B8453C59475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8C658A-862B-4D8F-90C9-F3D7AB0FCCB3}"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8DA6BBC1-8061-4B7F-A09E-B8453C59475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8C658A-862B-4D8F-90C9-F3D7AB0FCCB3}"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8DA6BBC1-8061-4B7F-A09E-B8453C59475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8C658A-862B-4D8F-90C9-F3D7AB0FCCB3}"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8DA6BBC1-8061-4B7F-A09E-B8453C59475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B8C658A-862B-4D8F-90C9-F3D7AB0FCCB3}"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8DA6BBC1-8061-4B7F-A09E-B8453C594759}"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B8C658A-862B-4D8F-90C9-F3D7AB0FCCB3}"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8DA6BBC1-8061-4B7F-A09E-B8453C594759}"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B8C658A-862B-4D8F-90C9-F3D7AB0FCCB3}"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DA6BBC1-8061-4B7F-A09E-B8453C59475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B8C658A-862B-4D8F-90C9-F3D7AB0FCCB3}"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8DA6BBC1-8061-4B7F-A09E-B8453C59475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B8C658A-862B-4D8F-90C9-F3D7AB0FCCB3}"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8DA6BBC1-8061-4B7F-A09E-B8453C59475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B8C658A-862B-4D8F-90C9-F3D7AB0FCCB3}"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8DA6BBC1-8061-4B7F-A09E-B8453C59475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8C658A-862B-4D8F-90C9-F3D7AB0FCCB3}"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8DA6BBC1-8061-4B7F-A09E-B8453C59475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8C658A-862B-4D8F-90C9-F3D7AB0FCCB3}"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A6BBC1-8061-4B7F-A09E-B8453C594759}"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8C658A-862B-4D8F-90C9-F3D7AB0FCCB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A6BBC1-8061-4B7F-A09E-B8453C594759}"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8C658A-862B-4D8F-90C9-F3D7AB0FCCB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5.pn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hemeOverride" Target="../theme/themeOverride1.xml"/><Relationship Id="rId2" Type="http://schemas.openxmlformats.org/officeDocument/2006/relationships/image" Target="../media/image3.png"/><Relationship Id="rId1"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8.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18.xml"/><Relationship Id="rId4" Type="http://schemas.openxmlformats.org/officeDocument/2006/relationships/image" Target="../media/image3.png"/><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18.xml"/><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image" Target="../media/image12.jpe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3.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3.png"/><Relationship Id="rId1"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3.png"/><Relationship Id="rId1"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3.png"/><Relationship Id="rId1"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3.png"/><Relationship Id="rId1" Type="http://schemas.openxmlformats.org/officeDocument/2006/relationships/image" Target="../media/image17.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18.png"/></Relationships>
</file>

<file path=ppt/slides/_rels/slide24.xml.rels><?xml version="1.0" encoding="UTF-8" standalone="yes"?>
<Relationships xmlns="http://schemas.openxmlformats.org/package/2006/relationships"><Relationship Id="rId7" Type="http://schemas.openxmlformats.org/officeDocument/2006/relationships/slideLayout" Target="../slideLayouts/slideLayout18.xml"/><Relationship Id="rId6" Type="http://schemas.openxmlformats.org/officeDocument/2006/relationships/image" Target="../media/image3.png"/><Relationship Id="rId5" Type="http://schemas.openxmlformats.org/officeDocument/2006/relationships/image" Target="../media/image23.png"/><Relationship Id="rId4" Type="http://schemas.openxmlformats.org/officeDocument/2006/relationships/image" Target="../media/image22.png"/><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9.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3.png"/></Relationships>
</file>

<file path=ppt/slides/_rels/slide26.xml.rels><?xml version="1.0" encoding="UTF-8" standalone="yes"?>
<Relationships xmlns="http://schemas.openxmlformats.org/package/2006/relationships"><Relationship Id="rId4" Type="http://schemas.openxmlformats.org/officeDocument/2006/relationships/slideLayout" Target="../slideLayouts/slideLayout18.xml"/><Relationship Id="rId3" Type="http://schemas.openxmlformats.org/officeDocument/2006/relationships/image" Target="../media/image3.png"/><Relationship Id="rId2" Type="http://schemas.openxmlformats.org/officeDocument/2006/relationships/image" Target="../media/image25.png"/><Relationship Id="rId1" Type="http://schemas.openxmlformats.org/officeDocument/2006/relationships/image" Target="../media/image24.jpeg"/></Relationships>
</file>

<file path=ppt/slides/_rels/slide27.xml.rels><?xml version="1.0" encoding="UTF-8" standalone="yes"?>
<Relationships xmlns="http://schemas.openxmlformats.org/package/2006/relationships"><Relationship Id="rId5" Type="http://schemas.openxmlformats.org/officeDocument/2006/relationships/slideLayout" Target="../slideLayouts/slideLayout18.xml"/><Relationship Id="rId4" Type="http://schemas.openxmlformats.org/officeDocument/2006/relationships/image" Target="../media/image3.png"/><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image" Target="../media/image26.png"/></Relationships>
</file>

<file path=ppt/slides/_rels/slide28.xml.rels><?xml version="1.0" encoding="UTF-8" standalone="yes"?>
<Relationships xmlns="http://schemas.openxmlformats.org/package/2006/relationships"><Relationship Id="rId5" Type="http://schemas.openxmlformats.org/officeDocument/2006/relationships/slideLayout" Target="../slideLayouts/slideLayout18.xml"/><Relationship Id="rId4" Type="http://schemas.openxmlformats.org/officeDocument/2006/relationships/image" Target="../media/image3.png"/><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image" Target="../media/image29.jpeg"/></Relationships>
</file>

<file path=ppt/slides/_rels/slide29.xml.rels><?xml version="1.0" encoding="UTF-8" standalone="yes"?>
<Relationships xmlns="http://schemas.openxmlformats.org/package/2006/relationships"><Relationship Id="rId4" Type="http://schemas.openxmlformats.org/officeDocument/2006/relationships/slideLayout" Target="../slideLayouts/slideLayout18.xml"/><Relationship Id="rId3" Type="http://schemas.openxmlformats.org/officeDocument/2006/relationships/image" Target="../media/image3.png"/><Relationship Id="rId2" Type="http://schemas.openxmlformats.org/officeDocument/2006/relationships/image" Target="../media/image32.jpeg"/><Relationship Id="rId1" Type="http://schemas.openxmlformats.org/officeDocument/2006/relationships/image" Target="../media/image15.png"/></Relationships>
</file>

<file path=ppt/slides/_rels/slide30.xml.rels><?xml version="1.0" encoding="UTF-8" standalone="yes"?>
<Relationships xmlns="http://schemas.openxmlformats.org/package/2006/relationships"><Relationship Id="rId4" Type="http://schemas.openxmlformats.org/officeDocument/2006/relationships/slideLayout" Target="../slideLayouts/slideLayout18.xml"/><Relationship Id="rId3" Type="http://schemas.openxmlformats.org/officeDocument/2006/relationships/image" Target="../media/image3.png"/><Relationship Id="rId2" Type="http://schemas.openxmlformats.org/officeDocument/2006/relationships/image" Target="../media/image34.jpeg"/><Relationship Id="rId1" Type="http://schemas.openxmlformats.org/officeDocument/2006/relationships/image" Target="../media/image33.jpeg"/></Relationships>
</file>

<file path=ppt/slides/_rels/slide31.xml.rels><?xml version="1.0" encoding="UTF-8" standalone="yes"?>
<Relationships xmlns="http://schemas.openxmlformats.org/package/2006/relationships"><Relationship Id="rId4" Type="http://schemas.openxmlformats.org/officeDocument/2006/relationships/slideLayout" Target="../slideLayouts/slideLayout18.xml"/><Relationship Id="rId3" Type="http://schemas.openxmlformats.org/officeDocument/2006/relationships/image" Target="../media/image3.png"/><Relationship Id="rId2" Type="http://schemas.openxmlformats.org/officeDocument/2006/relationships/image" Target="../media/image36.png"/><Relationship Id="rId1" Type="http://schemas.openxmlformats.org/officeDocument/2006/relationships/image" Target="../media/image35.pn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4605" y="1325880"/>
            <a:ext cx="12207240" cy="3822065"/>
          </a:xfrm>
          <a:prstGeom prst="rect">
            <a:avLst/>
          </a:prstGeom>
          <a:solidFill>
            <a:srgbClr val="337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文本框 5"/>
          <p:cNvSpPr txBox="1"/>
          <p:nvPr/>
        </p:nvSpPr>
        <p:spPr>
          <a:xfrm>
            <a:off x="5129212" y="2870061"/>
            <a:ext cx="914400" cy="914400"/>
          </a:xfrm>
          <a:prstGeom prst="rect">
            <a:avLst/>
          </a:prstGeom>
          <a:noFill/>
        </p:spPr>
        <p:txBody>
          <a:bodyPr wrap="square" rtlCol="0">
            <a:spAutoFit/>
          </a:bodyPr>
          <a:lstStyle/>
          <a:p>
            <a:endParaRPr lang="zh-CN" altLang="en-US" dirty="0"/>
          </a:p>
        </p:txBody>
      </p:sp>
      <p:sp>
        <p:nvSpPr>
          <p:cNvPr id="7" name="文本框 6"/>
          <p:cNvSpPr txBox="1"/>
          <p:nvPr/>
        </p:nvSpPr>
        <p:spPr>
          <a:xfrm>
            <a:off x="619810" y="2240342"/>
            <a:ext cx="5516880" cy="1938020"/>
          </a:xfrm>
          <a:prstGeom prst="rect">
            <a:avLst/>
          </a:prstGeom>
          <a:noFill/>
        </p:spPr>
        <p:txBody>
          <a:bodyPr wrap="none" rtlCol="0">
            <a:spAutoFit/>
          </a:bodyPr>
          <a:lstStyle/>
          <a:p>
            <a:r>
              <a:rPr lang="zh-CN" altLang="en-US" sz="6000" dirty="0">
                <a:solidFill>
                  <a:schemeClr val="bg1"/>
                </a:solidFill>
                <a:latin typeface="Source Han Sans Heavy" panose="020B0A00000000000000" charset="-122"/>
                <a:ea typeface="Source Han Sans Heavy" panose="020B0A00000000000000" charset="-122"/>
              </a:rPr>
              <a:t>美容行业概况</a:t>
            </a:r>
            <a:endParaRPr lang="en-US" altLang="zh-CN" sz="6000" dirty="0">
              <a:solidFill>
                <a:schemeClr val="bg1"/>
              </a:solidFill>
              <a:latin typeface="Source Han Sans Heavy" panose="020B0A00000000000000" charset="-122"/>
              <a:ea typeface="Source Han Sans Heavy" panose="020B0A00000000000000" charset="-122"/>
            </a:endParaRPr>
          </a:p>
          <a:p>
            <a:r>
              <a:rPr lang="zh-CN" altLang="en-US" sz="6000" dirty="0">
                <a:solidFill>
                  <a:schemeClr val="bg1"/>
                </a:solidFill>
                <a:latin typeface="Source Han Sans Heavy" panose="020B0A00000000000000" charset="-122"/>
                <a:ea typeface="Source Han Sans Heavy" panose="020B0A00000000000000" charset="-122"/>
              </a:rPr>
              <a:t>与行业解决方案</a:t>
            </a:r>
            <a:endParaRPr lang="zh-CN" altLang="en-US" sz="6000" dirty="0">
              <a:solidFill>
                <a:schemeClr val="bg1"/>
              </a:solidFill>
              <a:latin typeface="Source Han Sans Heavy" panose="020B0A00000000000000" charset="-122"/>
              <a:ea typeface="Source Han Sans Heavy" panose="020B0A00000000000000" charset="-122"/>
            </a:endParaRPr>
          </a:p>
        </p:txBody>
      </p:sp>
      <p:pic>
        <p:nvPicPr>
          <p:cNvPr id="3" name="图片 2" descr="美容封面"/>
          <p:cNvPicPr>
            <a:picLocks noChangeAspect="1"/>
          </p:cNvPicPr>
          <p:nvPr/>
        </p:nvPicPr>
        <p:blipFill>
          <a:blip r:embed="rId1"/>
          <a:stretch>
            <a:fillRect/>
          </a:stretch>
        </p:blipFill>
        <p:spPr>
          <a:xfrm>
            <a:off x="6593840" y="1893570"/>
            <a:ext cx="5236210" cy="3703955"/>
          </a:xfrm>
          <a:prstGeom prst="rect">
            <a:avLst/>
          </a:prstGeom>
        </p:spPr>
      </p:pic>
      <p:pic>
        <p:nvPicPr>
          <p:cNvPr id="4" name="图片 3" descr="logo透明 (1) (1)"/>
          <p:cNvPicPr>
            <a:picLocks noChangeAspect="1"/>
          </p:cNvPicPr>
          <p:nvPr/>
        </p:nvPicPr>
        <p:blipFill>
          <a:blip r:embed="rId2"/>
          <a:stretch>
            <a:fillRect/>
          </a:stretch>
        </p:blipFill>
        <p:spPr>
          <a:xfrm>
            <a:off x="619760" y="3902710"/>
            <a:ext cx="2583815" cy="124523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 name="椭圆 17"/>
          <p:cNvSpPr/>
          <p:nvPr/>
        </p:nvSpPr>
        <p:spPr>
          <a:xfrm>
            <a:off x="-762000" y="-686796"/>
            <a:ext cx="2538649" cy="2538649"/>
          </a:xfrm>
          <a:prstGeom prst="ellipse">
            <a:avLst/>
          </a:prstGeom>
          <a:gradFill>
            <a:gsLst>
              <a:gs pos="12000">
                <a:schemeClr val="accent5">
                  <a:lumMod val="60000"/>
                  <a:lumOff val="40000"/>
                </a:schemeClr>
              </a:gs>
              <a:gs pos="100000">
                <a:srgbClr val="3370FF">
                  <a:alpha val="68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 name="文本框 15"/>
          <p:cNvSpPr txBox="1"/>
          <p:nvPr/>
        </p:nvSpPr>
        <p:spPr>
          <a:xfrm>
            <a:off x="6860540" y="3442970"/>
            <a:ext cx="1402080" cy="1568450"/>
          </a:xfrm>
          <a:prstGeom prst="rect">
            <a:avLst/>
          </a:prstGeom>
          <a:noFill/>
        </p:spPr>
        <p:txBody>
          <a:bodyPr wrap="none" rtlCol="0">
            <a:spAutoFit/>
          </a:bodyPr>
          <a:p>
            <a:r>
              <a:rPr lang="en-US" altLang="zh-CN" sz="9600">
                <a:gradFill>
                  <a:gsLst>
                    <a:gs pos="100000">
                      <a:srgbClr val="337AFF"/>
                    </a:gs>
                    <a:gs pos="44000">
                      <a:schemeClr val="accent1">
                        <a:lumMod val="45000"/>
                        <a:lumOff val="55000"/>
                      </a:schemeClr>
                    </a:gs>
                    <a:gs pos="40000">
                      <a:schemeClr val="accent1">
                        <a:lumMod val="45000"/>
                        <a:lumOff val="55000"/>
                      </a:schemeClr>
                    </a:gs>
                    <a:gs pos="16000">
                      <a:schemeClr val="accent1">
                        <a:lumMod val="30000"/>
                        <a:lumOff val="70000"/>
                      </a:schemeClr>
                    </a:gs>
                  </a:gsLst>
                  <a:lin ang="5400000" scaled="0"/>
                </a:gradFill>
                <a:effectLst>
                  <a:outerShdw blurRad="38100" dist="25400" dir="5400000" algn="ctr" rotWithShape="0">
                    <a:srgbClr val="6E747A">
                      <a:alpha val="43000"/>
                    </a:srgbClr>
                  </a:outerShdw>
                </a:effectLst>
              </a:rPr>
              <a:t>05</a:t>
            </a:r>
            <a:endParaRPr lang="en-US" altLang="zh-CN" sz="9600">
              <a:gradFill>
                <a:gsLst>
                  <a:gs pos="100000">
                    <a:srgbClr val="337AFF"/>
                  </a:gs>
                  <a:gs pos="44000">
                    <a:schemeClr val="accent1">
                      <a:lumMod val="45000"/>
                      <a:lumOff val="55000"/>
                    </a:schemeClr>
                  </a:gs>
                  <a:gs pos="40000">
                    <a:schemeClr val="accent1">
                      <a:lumMod val="45000"/>
                      <a:lumOff val="55000"/>
                    </a:schemeClr>
                  </a:gs>
                  <a:gs pos="16000">
                    <a:schemeClr val="accent1">
                      <a:lumMod val="30000"/>
                      <a:lumOff val="70000"/>
                    </a:schemeClr>
                  </a:gs>
                </a:gsLst>
                <a:lin ang="5400000" scaled="0"/>
              </a:gradFill>
              <a:effectLst>
                <a:outerShdw blurRad="38100" dist="25400" dir="5400000" algn="ctr" rotWithShape="0">
                  <a:srgbClr val="6E747A">
                    <a:alpha val="43000"/>
                  </a:srgbClr>
                </a:outerShdw>
              </a:effectLst>
            </a:endParaRPr>
          </a:p>
        </p:txBody>
      </p:sp>
      <p:sp>
        <p:nvSpPr>
          <p:cNvPr id="15" name="文本框 14"/>
          <p:cNvSpPr txBox="1"/>
          <p:nvPr/>
        </p:nvSpPr>
        <p:spPr>
          <a:xfrm>
            <a:off x="2814955" y="3442970"/>
            <a:ext cx="1402080" cy="1568450"/>
          </a:xfrm>
          <a:prstGeom prst="rect">
            <a:avLst/>
          </a:prstGeom>
          <a:noFill/>
        </p:spPr>
        <p:txBody>
          <a:bodyPr wrap="none" rtlCol="0">
            <a:spAutoFit/>
          </a:bodyPr>
          <a:p>
            <a:r>
              <a:rPr lang="en-US" altLang="zh-CN" sz="9600">
                <a:gradFill>
                  <a:gsLst>
                    <a:gs pos="100000">
                      <a:srgbClr val="337AFF"/>
                    </a:gs>
                    <a:gs pos="44000">
                      <a:schemeClr val="accent1">
                        <a:lumMod val="45000"/>
                        <a:lumOff val="55000"/>
                      </a:schemeClr>
                    </a:gs>
                    <a:gs pos="40000">
                      <a:schemeClr val="accent1">
                        <a:lumMod val="45000"/>
                        <a:lumOff val="55000"/>
                      </a:schemeClr>
                    </a:gs>
                    <a:gs pos="16000">
                      <a:schemeClr val="accent1">
                        <a:lumMod val="30000"/>
                        <a:lumOff val="70000"/>
                      </a:schemeClr>
                    </a:gs>
                  </a:gsLst>
                  <a:lin ang="5400000" scaled="0"/>
                </a:gradFill>
                <a:effectLst>
                  <a:outerShdw blurRad="38100" dist="25400" dir="5400000" algn="ctr" rotWithShape="0">
                    <a:srgbClr val="6E747A">
                      <a:alpha val="43000"/>
                    </a:srgbClr>
                  </a:outerShdw>
                </a:effectLst>
              </a:rPr>
              <a:t>04</a:t>
            </a:r>
            <a:endParaRPr lang="en-US" altLang="zh-CN" sz="9600">
              <a:gradFill>
                <a:gsLst>
                  <a:gs pos="100000">
                    <a:srgbClr val="337AFF"/>
                  </a:gs>
                  <a:gs pos="44000">
                    <a:schemeClr val="accent1">
                      <a:lumMod val="45000"/>
                      <a:lumOff val="55000"/>
                    </a:schemeClr>
                  </a:gs>
                  <a:gs pos="40000">
                    <a:schemeClr val="accent1">
                      <a:lumMod val="45000"/>
                      <a:lumOff val="55000"/>
                    </a:schemeClr>
                  </a:gs>
                  <a:gs pos="16000">
                    <a:schemeClr val="accent1">
                      <a:lumMod val="30000"/>
                      <a:lumOff val="70000"/>
                    </a:schemeClr>
                  </a:gs>
                </a:gsLst>
                <a:lin ang="5400000" scaled="0"/>
              </a:gradFill>
              <a:effectLst>
                <a:outerShdw blurRad="38100" dist="25400" dir="5400000" algn="ctr" rotWithShape="0">
                  <a:srgbClr val="6E747A">
                    <a:alpha val="43000"/>
                  </a:srgbClr>
                </a:outerShdw>
              </a:effectLst>
            </a:endParaRPr>
          </a:p>
        </p:txBody>
      </p:sp>
      <p:sp>
        <p:nvSpPr>
          <p:cNvPr id="14" name="文本框 13"/>
          <p:cNvSpPr txBox="1"/>
          <p:nvPr/>
        </p:nvSpPr>
        <p:spPr>
          <a:xfrm>
            <a:off x="8074660" y="1542415"/>
            <a:ext cx="1402080" cy="1568450"/>
          </a:xfrm>
          <a:prstGeom prst="rect">
            <a:avLst/>
          </a:prstGeom>
          <a:noFill/>
        </p:spPr>
        <p:txBody>
          <a:bodyPr wrap="none" rtlCol="0">
            <a:spAutoFit/>
          </a:bodyPr>
          <a:p>
            <a:r>
              <a:rPr lang="en-US" altLang="zh-CN" sz="9600">
                <a:gradFill>
                  <a:gsLst>
                    <a:gs pos="100000">
                      <a:srgbClr val="337AFF"/>
                    </a:gs>
                    <a:gs pos="44000">
                      <a:schemeClr val="accent1">
                        <a:lumMod val="45000"/>
                        <a:lumOff val="55000"/>
                      </a:schemeClr>
                    </a:gs>
                    <a:gs pos="40000">
                      <a:schemeClr val="accent1">
                        <a:lumMod val="45000"/>
                        <a:lumOff val="55000"/>
                      </a:schemeClr>
                    </a:gs>
                    <a:gs pos="16000">
                      <a:schemeClr val="accent1">
                        <a:lumMod val="30000"/>
                        <a:lumOff val="70000"/>
                      </a:schemeClr>
                    </a:gs>
                  </a:gsLst>
                  <a:lin ang="5400000" scaled="0"/>
                </a:gradFill>
                <a:effectLst>
                  <a:outerShdw blurRad="38100" dist="25400" dir="5400000" algn="ctr" rotWithShape="0">
                    <a:srgbClr val="6E747A">
                      <a:alpha val="43000"/>
                    </a:srgbClr>
                  </a:outerShdw>
                </a:effectLst>
              </a:rPr>
              <a:t>03</a:t>
            </a:r>
            <a:endParaRPr lang="en-US" altLang="zh-CN" sz="9600">
              <a:gradFill>
                <a:gsLst>
                  <a:gs pos="100000">
                    <a:srgbClr val="337AFF"/>
                  </a:gs>
                  <a:gs pos="44000">
                    <a:schemeClr val="accent1">
                      <a:lumMod val="45000"/>
                      <a:lumOff val="55000"/>
                    </a:schemeClr>
                  </a:gs>
                  <a:gs pos="40000">
                    <a:schemeClr val="accent1">
                      <a:lumMod val="45000"/>
                      <a:lumOff val="55000"/>
                    </a:schemeClr>
                  </a:gs>
                  <a:gs pos="16000">
                    <a:schemeClr val="accent1">
                      <a:lumMod val="30000"/>
                      <a:lumOff val="70000"/>
                    </a:schemeClr>
                  </a:gs>
                </a:gsLst>
                <a:lin ang="5400000" scaled="0"/>
              </a:gradFill>
              <a:effectLst>
                <a:outerShdw blurRad="38100" dist="25400" dir="5400000" algn="ctr" rotWithShape="0">
                  <a:srgbClr val="6E747A">
                    <a:alpha val="43000"/>
                  </a:srgbClr>
                </a:outerShdw>
              </a:effectLst>
            </a:endParaRPr>
          </a:p>
        </p:txBody>
      </p:sp>
      <p:sp>
        <p:nvSpPr>
          <p:cNvPr id="13" name="文本框 12"/>
          <p:cNvSpPr txBox="1"/>
          <p:nvPr/>
        </p:nvSpPr>
        <p:spPr>
          <a:xfrm>
            <a:off x="4691380" y="1542415"/>
            <a:ext cx="1402080" cy="1568450"/>
          </a:xfrm>
          <a:prstGeom prst="rect">
            <a:avLst/>
          </a:prstGeom>
          <a:noFill/>
        </p:spPr>
        <p:txBody>
          <a:bodyPr wrap="none" rtlCol="0">
            <a:spAutoFit/>
          </a:bodyPr>
          <a:p>
            <a:r>
              <a:rPr lang="en-US" altLang="zh-CN" sz="9600">
                <a:gradFill>
                  <a:gsLst>
                    <a:gs pos="100000">
                      <a:srgbClr val="337AFF"/>
                    </a:gs>
                    <a:gs pos="44000">
                      <a:schemeClr val="accent1">
                        <a:lumMod val="45000"/>
                        <a:lumOff val="55000"/>
                      </a:schemeClr>
                    </a:gs>
                    <a:gs pos="40000">
                      <a:schemeClr val="accent1">
                        <a:lumMod val="45000"/>
                        <a:lumOff val="55000"/>
                      </a:schemeClr>
                    </a:gs>
                    <a:gs pos="16000">
                      <a:schemeClr val="accent1">
                        <a:lumMod val="30000"/>
                        <a:lumOff val="70000"/>
                      </a:schemeClr>
                    </a:gs>
                  </a:gsLst>
                  <a:lin ang="5400000" scaled="0"/>
                </a:gradFill>
                <a:effectLst>
                  <a:outerShdw blurRad="38100" dist="25400" dir="5400000" algn="ctr" rotWithShape="0">
                    <a:srgbClr val="6E747A">
                      <a:alpha val="43000"/>
                    </a:srgbClr>
                  </a:outerShdw>
                </a:effectLst>
              </a:rPr>
              <a:t>02</a:t>
            </a:r>
            <a:endParaRPr lang="en-US" altLang="zh-CN" sz="9600">
              <a:gradFill>
                <a:gsLst>
                  <a:gs pos="100000">
                    <a:srgbClr val="337AFF"/>
                  </a:gs>
                  <a:gs pos="44000">
                    <a:schemeClr val="accent1">
                      <a:lumMod val="45000"/>
                      <a:lumOff val="55000"/>
                    </a:schemeClr>
                  </a:gs>
                  <a:gs pos="40000">
                    <a:schemeClr val="accent1">
                      <a:lumMod val="45000"/>
                      <a:lumOff val="55000"/>
                    </a:schemeClr>
                  </a:gs>
                  <a:gs pos="16000">
                    <a:schemeClr val="accent1">
                      <a:lumMod val="30000"/>
                      <a:lumOff val="70000"/>
                    </a:schemeClr>
                  </a:gs>
                </a:gsLst>
                <a:lin ang="5400000" scaled="0"/>
              </a:gradFill>
              <a:effectLst>
                <a:outerShdw blurRad="38100" dist="25400" dir="5400000" algn="ctr" rotWithShape="0">
                  <a:srgbClr val="6E747A">
                    <a:alpha val="43000"/>
                  </a:srgbClr>
                </a:outerShdw>
              </a:effectLst>
            </a:endParaRPr>
          </a:p>
        </p:txBody>
      </p:sp>
      <p:sp>
        <p:nvSpPr>
          <p:cNvPr id="2" name="文本框 1"/>
          <p:cNvSpPr txBox="1"/>
          <p:nvPr/>
        </p:nvSpPr>
        <p:spPr>
          <a:xfrm>
            <a:off x="307340" y="410845"/>
            <a:ext cx="1198880" cy="706755"/>
          </a:xfrm>
          <a:prstGeom prst="rect">
            <a:avLst/>
          </a:prstGeom>
          <a:noFill/>
        </p:spPr>
        <p:txBody>
          <a:bodyPr wrap="none" rtlCol="0">
            <a:spAutoFit/>
          </a:bodyPr>
          <a:p>
            <a:r>
              <a:rPr lang="zh-CN" altLang="en-US" sz="4000">
                <a:solidFill>
                  <a:schemeClr val="bg1"/>
                </a:solidFill>
                <a:latin typeface="Source Han Sans Heavy" panose="020B0A00000000000000" charset="-122"/>
                <a:ea typeface="Source Han Sans Heavy" panose="020B0A00000000000000" charset="-122"/>
              </a:rPr>
              <a:t>目录</a:t>
            </a:r>
            <a:endParaRPr lang="zh-CN" altLang="en-US" sz="4000">
              <a:solidFill>
                <a:schemeClr val="bg1"/>
              </a:solidFill>
              <a:latin typeface="Source Han Sans Heavy" panose="020B0A00000000000000" charset="-122"/>
              <a:ea typeface="Source Han Sans Heavy" panose="020B0A00000000000000" charset="-122"/>
            </a:endParaRPr>
          </a:p>
        </p:txBody>
      </p:sp>
      <p:sp>
        <p:nvSpPr>
          <p:cNvPr id="7" name="文本框 6"/>
          <p:cNvSpPr txBox="1"/>
          <p:nvPr/>
        </p:nvSpPr>
        <p:spPr>
          <a:xfrm>
            <a:off x="4306570" y="2217420"/>
            <a:ext cx="2626360" cy="460375"/>
          </a:xfrm>
          <a:prstGeom prst="rect">
            <a:avLst/>
          </a:prstGeom>
          <a:noFill/>
        </p:spPr>
        <p:txBody>
          <a:bodyPr wrap="none" rtlCol="0" anchor="t">
            <a:spAutoFit/>
          </a:bodyPr>
          <a:p>
            <a:pPr algn="l"/>
            <a:r>
              <a:rPr lang="zh-CN" altLang="en-US" sz="2400" b="1">
                <a:latin typeface="Source Han Sans Heavy" panose="020B0A00000000000000" charset="-122"/>
                <a:ea typeface="Source Han Sans Heavy" panose="020B0A00000000000000" charset="-122"/>
              </a:rPr>
              <a:t>消费者与常见店铺</a:t>
            </a:r>
            <a:endParaRPr lang="zh-CN" altLang="en-US" sz="2400" b="1">
              <a:latin typeface="Source Han Sans Heavy" panose="020B0A00000000000000" charset="-122"/>
              <a:ea typeface="Source Han Sans Heavy" panose="020B0A00000000000000" charset="-122"/>
            </a:endParaRPr>
          </a:p>
        </p:txBody>
      </p:sp>
      <p:sp>
        <p:nvSpPr>
          <p:cNvPr id="9" name="文本框 8"/>
          <p:cNvSpPr txBox="1"/>
          <p:nvPr/>
        </p:nvSpPr>
        <p:spPr>
          <a:xfrm>
            <a:off x="8180705" y="2217420"/>
            <a:ext cx="1402080" cy="460375"/>
          </a:xfrm>
          <a:prstGeom prst="rect">
            <a:avLst/>
          </a:prstGeom>
          <a:noFill/>
        </p:spPr>
        <p:txBody>
          <a:bodyPr wrap="none" rtlCol="0" anchor="t">
            <a:spAutoFit/>
          </a:bodyPr>
          <a:p>
            <a:r>
              <a:rPr lang="zh-CN" altLang="en-US" sz="2400">
                <a:latin typeface="Source Han Sans Heavy" panose="020B0A00000000000000" charset="-122"/>
                <a:ea typeface="Source Han Sans Heavy" panose="020B0A00000000000000" charset="-122"/>
              </a:rPr>
              <a:t>行业痛点</a:t>
            </a:r>
            <a:endParaRPr lang="zh-CN" altLang="en-US" sz="2400">
              <a:latin typeface="Source Han Sans Heavy" panose="020B0A00000000000000" charset="-122"/>
              <a:ea typeface="Source Han Sans Heavy" panose="020B0A00000000000000" charset="-122"/>
            </a:endParaRPr>
          </a:p>
        </p:txBody>
      </p:sp>
      <p:sp>
        <p:nvSpPr>
          <p:cNvPr id="10" name="文本框 9"/>
          <p:cNvSpPr txBox="1"/>
          <p:nvPr/>
        </p:nvSpPr>
        <p:spPr>
          <a:xfrm>
            <a:off x="2814955" y="4117975"/>
            <a:ext cx="1402080" cy="460375"/>
          </a:xfrm>
          <a:prstGeom prst="rect">
            <a:avLst/>
          </a:prstGeom>
          <a:noFill/>
        </p:spPr>
        <p:txBody>
          <a:bodyPr wrap="none" rtlCol="0" anchor="t">
            <a:spAutoFit/>
          </a:bodyPr>
          <a:p>
            <a:r>
              <a:rPr lang="zh-CN" altLang="en-US" sz="2400">
                <a:latin typeface="Source Han Sans Heavy" panose="020B0A00000000000000" charset="-122"/>
                <a:ea typeface="Source Han Sans Heavy" panose="020B0A00000000000000" charset="-122"/>
              </a:rPr>
              <a:t>解决方案</a:t>
            </a:r>
            <a:endParaRPr lang="zh-CN" altLang="en-US" sz="2400">
              <a:latin typeface="Source Han Sans Heavy" panose="020B0A00000000000000" charset="-122"/>
              <a:ea typeface="Source Han Sans Heavy" panose="020B0A00000000000000" charset="-122"/>
            </a:endParaRPr>
          </a:p>
        </p:txBody>
      </p:sp>
      <p:sp>
        <p:nvSpPr>
          <p:cNvPr id="11" name="文本框 10"/>
          <p:cNvSpPr txBox="1"/>
          <p:nvPr/>
        </p:nvSpPr>
        <p:spPr>
          <a:xfrm>
            <a:off x="6912610" y="4117975"/>
            <a:ext cx="1402080" cy="460375"/>
          </a:xfrm>
          <a:prstGeom prst="rect">
            <a:avLst/>
          </a:prstGeom>
          <a:noFill/>
        </p:spPr>
        <p:txBody>
          <a:bodyPr wrap="none" rtlCol="0" anchor="t">
            <a:spAutoFit/>
          </a:bodyPr>
          <a:p>
            <a:r>
              <a:rPr lang="zh-CN" altLang="en-US" sz="2400">
                <a:latin typeface="Source Han Sans Heavy" panose="020B0A00000000000000" charset="-122"/>
                <a:ea typeface="Source Han Sans Heavy" panose="020B0A00000000000000" charset="-122"/>
              </a:rPr>
              <a:t>案例分享</a:t>
            </a:r>
            <a:endParaRPr lang="zh-CN" altLang="en-US" sz="2400">
              <a:latin typeface="Source Han Sans Heavy" panose="020B0A00000000000000" charset="-122"/>
              <a:ea typeface="Source Han Sans Heavy" panose="020B0A00000000000000" charset="-122"/>
            </a:endParaRPr>
          </a:p>
        </p:txBody>
      </p:sp>
      <p:sp>
        <p:nvSpPr>
          <p:cNvPr id="12" name="文本框 11"/>
          <p:cNvSpPr txBox="1"/>
          <p:nvPr/>
        </p:nvSpPr>
        <p:spPr>
          <a:xfrm>
            <a:off x="1205865" y="1542415"/>
            <a:ext cx="1402080" cy="1568450"/>
          </a:xfrm>
          <a:prstGeom prst="rect">
            <a:avLst/>
          </a:prstGeom>
          <a:noFill/>
        </p:spPr>
        <p:txBody>
          <a:bodyPr wrap="none" rtlCol="0">
            <a:spAutoFit/>
          </a:bodyPr>
          <a:p>
            <a:r>
              <a:rPr lang="en-US" altLang="zh-CN" sz="9600">
                <a:gradFill>
                  <a:gsLst>
                    <a:gs pos="100000">
                      <a:srgbClr val="337AFF"/>
                    </a:gs>
                    <a:gs pos="19000">
                      <a:schemeClr val="accent1">
                        <a:lumMod val="45000"/>
                        <a:lumOff val="55000"/>
                      </a:schemeClr>
                    </a:gs>
                    <a:gs pos="16000">
                      <a:schemeClr val="accent1">
                        <a:lumMod val="45000"/>
                        <a:lumOff val="55000"/>
                      </a:schemeClr>
                    </a:gs>
                    <a:gs pos="16000">
                      <a:schemeClr val="accent1">
                        <a:lumMod val="30000"/>
                        <a:lumOff val="70000"/>
                      </a:schemeClr>
                    </a:gs>
                  </a:gsLst>
                  <a:lin ang="5400000" scaled="0"/>
                </a:gradFill>
                <a:effectLst>
                  <a:outerShdw blurRad="38100" dist="25400" dir="5400000" algn="ctr" rotWithShape="0">
                    <a:srgbClr val="6E747A">
                      <a:alpha val="43000"/>
                    </a:srgbClr>
                  </a:outerShdw>
                </a:effectLst>
              </a:rPr>
              <a:t>01</a:t>
            </a:r>
            <a:endParaRPr lang="en-US" altLang="zh-CN" sz="9600">
              <a:gradFill>
                <a:gsLst>
                  <a:gs pos="100000">
                    <a:srgbClr val="337AFF"/>
                  </a:gs>
                  <a:gs pos="19000">
                    <a:schemeClr val="accent1">
                      <a:lumMod val="45000"/>
                      <a:lumOff val="55000"/>
                    </a:schemeClr>
                  </a:gs>
                  <a:gs pos="16000">
                    <a:schemeClr val="accent1">
                      <a:lumMod val="45000"/>
                      <a:lumOff val="55000"/>
                    </a:schemeClr>
                  </a:gs>
                  <a:gs pos="16000">
                    <a:schemeClr val="accent1">
                      <a:lumMod val="30000"/>
                      <a:lumOff val="70000"/>
                    </a:schemeClr>
                  </a:gs>
                </a:gsLst>
                <a:lin ang="5400000" scaled="0"/>
              </a:gradFill>
              <a:effectLst>
                <a:outerShdw blurRad="38100" dist="25400" dir="5400000" algn="ctr" rotWithShape="0">
                  <a:srgbClr val="6E747A">
                    <a:alpha val="43000"/>
                  </a:srgbClr>
                </a:outerShdw>
              </a:effectLst>
            </a:endParaRPr>
          </a:p>
        </p:txBody>
      </p:sp>
      <p:sp>
        <p:nvSpPr>
          <p:cNvPr id="3" name="文本框 2"/>
          <p:cNvSpPr txBox="1"/>
          <p:nvPr/>
        </p:nvSpPr>
        <p:spPr>
          <a:xfrm>
            <a:off x="1205865" y="2217420"/>
            <a:ext cx="2016125" cy="460375"/>
          </a:xfrm>
          <a:prstGeom prst="rect">
            <a:avLst/>
          </a:prstGeom>
          <a:noFill/>
        </p:spPr>
        <p:txBody>
          <a:bodyPr wrap="square" rtlCol="0">
            <a:spAutoFit/>
          </a:bodyPr>
          <a:p>
            <a:r>
              <a:rPr lang="zh-CN" altLang="en-US" sz="2400">
                <a:latin typeface="Source Han Sans Heavy" panose="020B0A00000000000000" charset="-122"/>
                <a:ea typeface="Source Han Sans Heavy" panose="020B0A00000000000000" charset="-122"/>
              </a:rPr>
              <a:t>行业概况</a:t>
            </a:r>
            <a:endParaRPr lang="zh-CN" altLang="en-US" sz="2400">
              <a:latin typeface="Source Han Sans Heavy" panose="020B0A00000000000000" charset="-122"/>
              <a:ea typeface="Source Han Sans Heavy" panose="020B0A00000000000000" charset="-122"/>
            </a:endParaRPr>
          </a:p>
        </p:txBody>
      </p:sp>
      <p:sp>
        <p:nvSpPr>
          <p:cNvPr id="19" name="椭圆 18"/>
          <p:cNvSpPr/>
          <p:nvPr/>
        </p:nvSpPr>
        <p:spPr>
          <a:xfrm>
            <a:off x="10135870" y="4663714"/>
            <a:ext cx="2538649" cy="2538649"/>
          </a:xfrm>
          <a:prstGeom prst="ellipse">
            <a:avLst/>
          </a:prstGeom>
          <a:gradFill>
            <a:gsLst>
              <a:gs pos="12000">
                <a:schemeClr val="accent5">
                  <a:lumMod val="60000"/>
                  <a:lumOff val="40000"/>
                </a:schemeClr>
              </a:gs>
              <a:gs pos="100000">
                <a:srgbClr val="3370FF">
                  <a:alpha val="68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5" name="图片 4" descr="logo透明"/>
          <p:cNvPicPr>
            <a:picLocks noChangeAspect="1"/>
          </p:cNvPicPr>
          <p:nvPr/>
        </p:nvPicPr>
        <p:blipFill>
          <a:blip r:embed="rId1"/>
          <a:stretch>
            <a:fillRect/>
          </a:stretch>
        </p:blipFill>
        <p:spPr>
          <a:xfrm>
            <a:off x="10913110" y="76200"/>
            <a:ext cx="1144270" cy="55181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4535170" y="1657350"/>
            <a:ext cx="2722880" cy="3169285"/>
          </a:xfrm>
          <a:prstGeom prst="rect">
            <a:avLst/>
          </a:prstGeom>
          <a:solidFill>
            <a:schemeClr val="bg1">
              <a:alpha val="0"/>
            </a:schemeClr>
          </a:solidFill>
        </p:spPr>
        <p:txBody>
          <a:bodyPr wrap="none" rtlCol="0">
            <a:spAutoFit/>
          </a:bodyPr>
          <a:p>
            <a:r>
              <a:rPr lang="en-US" altLang="zh-CN" sz="20000">
                <a:solidFill>
                  <a:srgbClr val="337AFF">
                    <a:alpha val="68000"/>
                  </a:srgbClr>
                </a:solidFill>
              </a:rPr>
              <a:t>01</a:t>
            </a:r>
            <a:endParaRPr lang="en-US" altLang="zh-CN" sz="20000">
              <a:solidFill>
                <a:srgbClr val="337AFF">
                  <a:alpha val="68000"/>
                </a:srgbClr>
              </a:solidFill>
            </a:endParaRPr>
          </a:p>
        </p:txBody>
      </p:sp>
      <p:sp>
        <p:nvSpPr>
          <p:cNvPr id="3" name="文本框 2"/>
          <p:cNvSpPr txBox="1"/>
          <p:nvPr/>
        </p:nvSpPr>
        <p:spPr>
          <a:xfrm>
            <a:off x="4433565" y="2967950"/>
            <a:ext cx="2926080" cy="922020"/>
          </a:xfrm>
          <a:prstGeom prst="rect">
            <a:avLst/>
          </a:prstGeom>
          <a:noFill/>
        </p:spPr>
        <p:txBody>
          <a:bodyPr wrap="none" rtlCol="0">
            <a:spAutoFit/>
          </a:bodyPr>
          <a:lstStyle/>
          <a:p>
            <a:r>
              <a:rPr lang="zh-CN" altLang="en-US" sz="5400" dirty="0">
                <a:solidFill>
                  <a:schemeClr val="tx1"/>
                </a:solidFill>
                <a:latin typeface="Source Han Sans Heavy" panose="020B0A00000000000000" charset="-122"/>
                <a:ea typeface="Source Han Sans Heavy" panose="020B0A00000000000000" charset="-122"/>
                <a:cs typeface="Source Han Sans Heavy" panose="020B0A00000000000000" charset="-122"/>
              </a:rPr>
              <a:t>行业现状</a:t>
            </a:r>
            <a:endParaRPr lang="zh-CN" altLang="en-US" sz="5400" dirty="0">
              <a:solidFill>
                <a:schemeClr val="tx1"/>
              </a:solidFill>
              <a:latin typeface="Source Han Sans Heavy" panose="020B0A00000000000000" charset="-122"/>
              <a:ea typeface="Source Han Sans Heavy" panose="020B0A00000000000000" charset="-122"/>
              <a:cs typeface="Source Han Sans Heavy" panose="020B0A00000000000000" charset="-122"/>
            </a:endParaRPr>
          </a:p>
        </p:txBody>
      </p:sp>
      <p:sp>
        <p:nvSpPr>
          <p:cNvPr id="7" name="椭圆 6"/>
          <p:cNvSpPr/>
          <p:nvPr/>
        </p:nvSpPr>
        <p:spPr>
          <a:xfrm>
            <a:off x="-753110" y="-686796"/>
            <a:ext cx="2538649" cy="2538649"/>
          </a:xfrm>
          <a:prstGeom prst="ellipse">
            <a:avLst/>
          </a:prstGeom>
          <a:gradFill>
            <a:gsLst>
              <a:gs pos="12000">
                <a:schemeClr val="accent5">
                  <a:lumMod val="60000"/>
                  <a:lumOff val="40000"/>
                </a:schemeClr>
              </a:gs>
              <a:gs pos="100000">
                <a:srgbClr val="3370FF">
                  <a:alpha val="68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椭圆 7"/>
          <p:cNvSpPr/>
          <p:nvPr/>
        </p:nvSpPr>
        <p:spPr>
          <a:xfrm>
            <a:off x="10135870" y="4663714"/>
            <a:ext cx="2538649" cy="2538649"/>
          </a:xfrm>
          <a:prstGeom prst="ellipse">
            <a:avLst/>
          </a:prstGeom>
          <a:gradFill>
            <a:gsLst>
              <a:gs pos="12000">
                <a:schemeClr val="accent5">
                  <a:lumMod val="60000"/>
                  <a:lumOff val="40000"/>
                </a:schemeClr>
              </a:gs>
              <a:gs pos="100000">
                <a:srgbClr val="3370FF">
                  <a:alpha val="68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2" name="椭圆 31"/>
          <p:cNvSpPr/>
          <p:nvPr/>
        </p:nvSpPr>
        <p:spPr>
          <a:xfrm>
            <a:off x="3976360" y="2494156"/>
            <a:ext cx="233704" cy="254609"/>
          </a:xfrm>
          <a:prstGeom prst="ellipse">
            <a:avLst/>
          </a:prstGeom>
          <a:gradFill>
            <a:gsLst>
              <a:gs pos="0">
                <a:srgbClr val="9DC3E6"/>
              </a:gs>
              <a:gs pos="100000">
                <a:srgbClr val="7EA1F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椭圆 9"/>
          <p:cNvSpPr/>
          <p:nvPr/>
        </p:nvSpPr>
        <p:spPr>
          <a:xfrm>
            <a:off x="7600940" y="3807971"/>
            <a:ext cx="233704" cy="254609"/>
          </a:xfrm>
          <a:prstGeom prst="ellipse">
            <a:avLst/>
          </a:prstGeom>
          <a:gradFill>
            <a:gsLst>
              <a:gs pos="0">
                <a:srgbClr val="9DC3E6"/>
              </a:gs>
              <a:gs pos="100000">
                <a:srgbClr val="7EA1F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11" name="直接连接符 10"/>
          <p:cNvCxnSpPr/>
          <p:nvPr/>
        </p:nvCxnSpPr>
        <p:spPr>
          <a:xfrm>
            <a:off x="7352094" y="4194763"/>
            <a:ext cx="0" cy="369332"/>
          </a:xfrm>
          <a:prstGeom prst="line">
            <a:avLst/>
          </a:prstGeom>
          <a:ln w="19050">
            <a:solidFill>
              <a:srgbClr val="337AFF"/>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3597275" y="4196080"/>
            <a:ext cx="4869180" cy="368300"/>
          </a:xfrm>
          <a:prstGeom prst="rect">
            <a:avLst/>
          </a:prstGeom>
          <a:noFill/>
        </p:spPr>
        <p:txBody>
          <a:bodyPr wrap="none" rtlCol="0">
            <a:spAutoFit/>
          </a:bodyPr>
          <a:p>
            <a:r>
              <a:rPr lang="zh-CN" altLang="en-US"/>
              <a:t>市场规模   行业概况   行业分类   未来趋势</a:t>
            </a:r>
            <a:endParaRPr lang="zh-CN" altLang="en-US"/>
          </a:p>
        </p:txBody>
      </p:sp>
      <p:cxnSp>
        <p:nvCxnSpPr>
          <p:cNvPr id="13" name="直接连接符 12"/>
          <p:cNvCxnSpPr/>
          <p:nvPr/>
        </p:nvCxnSpPr>
        <p:spPr>
          <a:xfrm>
            <a:off x="6031929" y="4194763"/>
            <a:ext cx="0" cy="369332"/>
          </a:xfrm>
          <a:prstGeom prst="line">
            <a:avLst/>
          </a:prstGeom>
          <a:ln w="19050">
            <a:solidFill>
              <a:srgbClr val="337AFF"/>
            </a:solidFill>
          </a:ln>
        </p:spPr>
        <p:style>
          <a:lnRef idx="1">
            <a:schemeClr val="accent1"/>
          </a:lnRef>
          <a:fillRef idx="0">
            <a:schemeClr val="accent1"/>
          </a:fillRef>
          <a:effectRef idx="0">
            <a:schemeClr val="accent1"/>
          </a:effectRef>
          <a:fontRef idx="minor">
            <a:schemeClr val="tx1"/>
          </a:fontRef>
        </p:style>
      </p:cxnSp>
      <p:cxnSp>
        <p:nvCxnSpPr>
          <p:cNvPr id="2" name="直接连接符 1"/>
          <p:cNvCxnSpPr/>
          <p:nvPr/>
        </p:nvCxnSpPr>
        <p:spPr>
          <a:xfrm>
            <a:off x="4789234" y="4194763"/>
            <a:ext cx="0" cy="369332"/>
          </a:xfrm>
          <a:prstGeom prst="line">
            <a:avLst/>
          </a:prstGeom>
          <a:ln w="19050">
            <a:solidFill>
              <a:srgbClr val="337AFF"/>
            </a:solidFill>
          </a:ln>
        </p:spPr>
        <p:style>
          <a:lnRef idx="1">
            <a:schemeClr val="accent1"/>
          </a:lnRef>
          <a:fillRef idx="0">
            <a:schemeClr val="accent1"/>
          </a:fillRef>
          <a:effectRef idx="0">
            <a:schemeClr val="accent1"/>
          </a:effectRef>
          <a:fontRef idx="minor">
            <a:schemeClr val="tx1"/>
          </a:fontRef>
        </p:style>
      </p:cxnSp>
      <p:pic>
        <p:nvPicPr>
          <p:cNvPr id="5" name="图片 4" descr="logo透明"/>
          <p:cNvPicPr>
            <a:picLocks noChangeAspect="1"/>
          </p:cNvPicPr>
          <p:nvPr/>
        </p:nvPicPr>
        <p:blipFill>
          <a:blip r:embed="rId1"/>
          <a:stretch>
            <a:fillRect/>
          </a:stretch>
        </p:blipFill>
        <p:spPr>
          <a:xfrm>
            <a:off x="10913110" y="76200"/>
            <a:ext cx="1144270" cy="55181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638800" y="2971800"/>
            <a:ext cx="914400" cy="914400"/>
          </a:xfrm>
          <a:prstGeom prst="rect">
            <a:avLst/>
          </a:prstGeom>
          <a:noFill/>
        </p:spPr>
        <p:txBody>
          <a:bodyPr wrap="square" rtlCol="0">
            <a:spAutoFit/>
          </a:bodyPr>
          <a:lstStyle/>
          <a:p>
            <a:endParaRPr lang="zh-CN" altLang="en-US" dirty="0"/>
          </a:p>
        </p:txBody>
      </p:sp>
      <p:sp>
        <p:nvSpPr>
          <p:cNvPr id="5" name="文本框 4"/>
          <p:cNvSpPr txBox="1"/>
          <p:nvPr/>
        </p:nvSpPr>
        <p:spPr>
          <a:xfrm>
            <a:off x="7529195" y="2340610"/>
            <a:ext cx="3918585" cy="1753235"/>
          </a:xfrm>
          <a:prstGeom prst="rect">
            <a:avLst/>
          </a:prstGeom>
          <a:noFill/>
        </p:spPr>
        <p:txBody>
          <a:bodyPr wrap="square" rtlCol="0">
            <a:spAutoFit/>
          </a:bodyPr>
          <a:lstStyle/>
          <a:p>
            <a:pPr fontAlgn="auto">
              <a:lnSpc>
                <a:spcPct val="150000"/>
              </a:lnSpc>
            </a:pPr>
            <a:r>
              <a:rPr lang="zh-CN" altLang="en-US" b="1" dirty="0">
                <a:solidFill>
                  <a:schemeClr val="bg2">
                    <a:lumMod val="50000"/>
                  </a:schemeClr>
                </a:solidFill>
              </a:rPr>
              <a:t>近几年，随着消费升级和“颜值经济”的不断驱动，美业的发展尤为迅猛。据统计，预计2020年，中国美业整体市场规模有望突破万亿。</a:t>
            </a:r>
            <a:endParaRPr lang="zh-CN" altLang="en-US" b="1" dirty="0">
              <a:solidFill>
                <a:schemeClr val="bg2">
                  <a:lumMod val="50000"/>
                </a:schemeClr>
              </a:solidFill>
            </a:endParaRPr>
          </a:p>
        </p:txBody>
      </p:sp>
      <p:pic>
        <p:nvPicPr>
          <p:cNvPr id="4" name="图片 3" descr="美业公开资料1"/>
          <p:cNvPicPr>
            <a:picLocks noChangeAspect="1"/>
          </p:cNvPicPr>
          <p:nvPr/>
        </p:nvPicPr>
        <p:blipFill>
          <a:blip r:embed="rId1"/>
          <a:stretch>
            <a:fillRect/>
          </a:stretch>
        </p:blipFill>
        <p:spPr>
          <a:xfrm>
            <a:off x="643890" y="1088390"/>
            <a:ext cx="6384290" cy="4257675"/>
          </a:xfrm>
          <a:prstGeom prst="rect">
            <a:avLst/>
          </a:prstGeom>
        </p:spPr>
      </p:pic>
      <p:pic>
        <p:nvPicPr>
          <p:cNvPr id="2" name="图片 1" descr="logo透明"/>
          <p:cNvPicPr>
            <a:picLocks noChangeAspect="1"/>
          </p:cNvPicPr>
          <p:nvPr/>
        </p:nvPicPr>
        <p:blipFill>
          <a:blip r:embed="rId2"/>
          <a:stretch>
            <a:fillRect/>
          </a:stretch>
        </p:blipFill>
        <p:spPr>
          <a:xfrm>
            <a:off x="10913110" y="76200"/>
            <a:ext cx="1144270" cy="55181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727575" y="1527175"/>
            <a:ext cx="2495550" cy="1076325"/>
          </a:xfrm>
          <a:prstGeom prst="rect">
            <a:avLst/>
          </a:prstGeom>
          <a:noFill/>
        </p:spPr>
        <p:txBody>
          <a:bodyPr wrap="square">
            <a:spAutoFit/>
          </a:bodyPr>
          <a:lstStyle/>
          <a:p>
            <a:r>
              <a:rPr lang="en-US" altLang="zh-CN" sz="1600" b="1" kern="1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宋体" panose="02010600030101010101" pitchFamily="2" charset="-122"/>
                <a:ea typeface="宋体" panose="02010600030101010101" pitchFamily="2" charset="-122"/>
                <a:cs typeface="宋体" panose="02010600030101010101" pitchFamily="2" charset="-122"/>
              </a:rPr>
              <a:t>·</a:t>
            </a:r>
            <a:r>
              <a:rPr lang="zh-CN" altLang="zh-CN" sz="1600" kern="100" dirty="0">
                <a:solidFill>
                  <a:schemeClr val="bg2">
                    <a:lumMod val="50000"/>
                  </a:schemeClr>
                </a:solidFill>
                <a:effectLst/>
                <a:latin typeface="宋体" panose="02010600030101010101" pitchFamily="2" charset="-122"/>
                <a:ea typeface="宋体" panose="02010600030101010101" pitchFamily="2" charset="-122"/>
                <a:cs typeface="宋体" panose="02010600030101010101" pitchFamily="2" charset="-122"/>
              </a:rPr>
              <a:t>美业属于低频率、高要求、服务周期长的行业，消费行为不可能随时发生，频次低且要求高。</a:t>
            </a:r>
            <a:endParaRPr lang="zh-CN" altLang="zh-CN" sz="1600" kern="100" dirty="0">
              <a:solidFill>
                <a:schemeClr val="bg2">
                  <a:lumMod val="50000"/>
                </a:schemeClr>
              </a:solidFill>
              <a:effectLst/>
              <a:latin typeface="宋体" panose="02010600030101010101" pitchFamily="2" charset="-122"/>
              <a:ea typeface="宋体" panose="02010600030101010101" pitchFamily="2" charset="-122"/>
              <a:cs typeface="宋体" panose="02010600030101010101" pitchFamily="2" charset="-122"/>
            </a:endParaRPr>
          </a:p>
        </p:txBody>
      </p:sp>
      <p:sp>
        <p:nvSpPr>
          <p:cNvPr id="2" name="矩形 1"/>
          <p:cNvSpPr/>
          <p:nvPr/>
        </p:nvSpPr>
        <p:spPr>
          <a:xfrm>
            <a:off x="277495" y="2800350"/>
            <a:ext cx="2120900" cy="565785"/>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accent4">
                  <a:lumMod val="75000"/>
                </a:schemeClr>
              </a:solidFill>
            </a:endParaRPr>
          </a:p>
        </p:txBody>
      </p:sp>
      <p:sp>
        <p:nvSpPr>
          <p:cNvPr id="7" name="矩形 6"/>
          <p:cNvSpPr/>
          <p:nvPr/>
        </p:nvSpPr>
        <p:spPr>
          <a:xfrm>
            <a:off x="2618105" y="2800350"/>
            <a:ext cx="2178050" cy="565785"/>
          </a:xfrm>
          <a:prstGeom prst="rect">
            <a:avLst/>
          </a:prstGeom>
          <a:solidFill>
            <a:schemeClr val="accent6">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p>
            <a:pPr algn="ctr"/>
            <a:r>
              <a:rPr lang="zh-CN" altLang="en-US" sz="2200">
                <a:latin typeface="Source Han Sans Heavy" panose="020B0A00000000000000" charset="-122"/>
                <a:ea typeface="Source Han Sans Heavy" panose="020B0A00000000000000" charset="-122"/>
              </a:rPr>
              <a:t>消费者行为成熟</a:t>
            </a:r>
            <a:endParaRPr lang="zh-CN" altLang="en-US" sz="2200">
              <a:latin typeface="Source Han Sans Heavy" panose="020B0A00000000000000" charset="-122"/>
              <a:ea typeface="Source Han Sans Heavy" panose="020B0A00000000000000" charset="-122"/>
            </a:endParaRPr>
          </a:p>
        </p:txBody>
      </p:sp>
      <p:sp>
        <p:nvSpPr>
          <p:cNvPr id="8" name="矩形 7"/>
          <p:cNvSpPr/>
          <p:nvPr/>
        </p:nvSpPr>
        <p:spPr>
          <a:xfrm>
            <a:off x="9589135" y="2805430"/>
            <a:ext cx="2324735" cy="565785"/>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200">
                <a:latin typeface="Source Han Sans Heavy" panose="020B0A00000000000000" charset="-122"/>
                <a:ea typeface="Source Han Sans Heavy" panose="020B0A00000000000000" charset="-122"/>
              </a:rPr>
              <a:t>市场透明度增加</a:t>
            </a:r>
            <a:endParaRPr lang="zh-CN" altLang="en-US" sz="2200">
              <a:latin typeface="Source Han Sans Heavy" panose="020B0A00000000000000" charset="-122"/>
              <a:ea typeface="Source Han Sans Heavy" panose="020B0A00000000000000" charset="-122"/>
            </a:endParaRPr>
          </a:p>
        </p:txBody>
      </p:sp>
      <p:sp>
        <p:nvSpPr>
          <p:cNvPr id="9" name="矩形 8"/>
          <p:cNvSpPr/>
          <p:nvPr/>
        </p:nvSpPr>
        <p:spPr>
          <a:xfrm>
            <a:off x="7117715" y="2800350"/>
            <a:ext cx="2373630" cy="56578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p>
            <a:pPr algn="ctr"/>
            <a:r>
              <a:rPr lang="zh-CN" altLang="en-US" sz="2200">
                <a:latin typeface="Source Han Sans Heavy" panose="020B0A00000000000000" charset="-122"/>
                <a:ea typeface="Source Han Sans Heavy" panose="020B0A00000000000000" charset="-122"/>
                <a:sym typeface="+mn-ea"/>
              </a:rPr>
              <a:t>质量良莠不齐</a:t>
            </a:r>
            <a:endParaRPr lang="zh-CN" altLang="en-US" sz="2200"/>
          </a:p>
        </p:txBody>
      </p:sp>
      <p:sp>
        <p:nvSpPr>
          <p:cNvPr id="10" name="矩形 9"/>
          <p:cNvSpPr/>
          <p:nvPr/>
        </p:nvSpPr>
        <p:spPr>
          <a:xfrm>
            <a:off x="4914900" y="2800350"/>
            <a:ext cx="2120900" cy="565785"/>
          </a:xfrm>
          <a:prstGeom prst="rect">
            <a:avLst/>
          </a:prstGeom>
          <a:solidFill>
            <a:srgbClr val="337AFF"/>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200">
                <a:latin typeface="Source Han Sans Heavy" panose="020B0A00000000000000" charset="-122"/>
                <a:ea typeface="Source Han Sans Heavy" panose="020B0A00000000000000" charset="-122"/>
              </a:rPr>
              <a:t>服务周期较长</a:t>
            </a:r>
            <a:endParaRPr lang="zh-CN" altLang="en-US" sz="2200">
              <a:latin typeface="Source Han Sans Heavy" panose="020B0A00000000000000" charset="-122"/>
              <a:ea typeface="Source Han Sans Heavy" panose="020B0A00000000000000" charset="-122"/>
            </a:endParaRPr>
          </a:p>
        </p:txBody>
      </p:sp>
      <p:sp>
        <p:nvSpPr>
          <p:cNvPr id="11" name="文本框 10"/>
          <p:cNvSpPr txBox="1"/>
          <p:nvPr/>
        </p:nvSpPr>
        <p:spPr>
          <a:xfrm>
            <a:off x="277495" y="145415"/>
            <a:ext cx="1879600" cy="491490"/>
          </a:xfrm>
          <a:prstGeom prst="rect">
            <a:avLst/>
          </a:prstGeom>
          <a:noFill/>
        </p:spPr>
        <p:txBody>
          <a:bodyPr wrap="square" rtlCol="0">
            <a:spAutoFit/>
          </a:bodyPr>
          <a:p>
            <a:pPr algn="l">
              <a:buClrTx/>
              <a:buSzTx/>
              <a:buFontTx/>
            </a:pPr>
            <a:r>
              <a:rPr lang="zh-CN" altLang="zh-CN" sz="2600" b="1" kern="100" dirty="0">
                <a:solidFill>
                  <a:srgbClr val="3370FF"/>
                </a:solidFill>
                <a:effectLst/>
                <a:latin typeface="宋体" panose="02010600030101010101" pitchFamily="2" charset="-122"/>
                <a:ea typeface="宋体" panose="02010600030101010101" pitchFamily="2" charset="-122"/>
                <a:cs typeface="宋体" panose="02010600030101010101" pitchFamily="2" charset="-122"/>
                <a:sym typeface="+mn-ea"/>
              </a:rPr>
              <a:t>行</a:t>
            </a:r>
            <a:r>
              <a:rPr lang="zh-CN" altLang="zh-CN" sz="2600" b="1" kern="100" dirty="0">
                <a:solidFill>
                  <a:srgbClr val="3370FF"/>
                </a:solidFill>
                <a:effectLst/>
                <a:latin typeface="宋体" panose="02010600030101010101" pitchFamily="2" charset="-122"/>
                <a:ea typeface="宋体" panose="02010600030101010101" pitchFamily="2" charset="-122"/>
                <a:cs typeface="宋体" panose="02010600030101010101" pitchFamily="2" charset="-122"/>
                <a:sym typeface="+mn-ea"/>
              </a:rPr>
              <a:t>业概况</a:t>
            </a:r>
            <a:endParaRPr lang="zh-CN" altLang="zh-CN" sz="2600" b="1" kern="100" dirty="0">
              <a:solidFill>
                <a:srgbClr val="3370FF"/>
              </a:solidFill>
              <a:effectLst/>
              <a:latin typeface="宋体" panose="02010600030101010101" pitchFamily="2" charset="-122"/>
              <a:ea typeface="宋体" panose="02010600030101010101" pitchFamily="2" charset="-122"/>
              <a:cs typeface="宋体" panose="02010600030101010101" pitchFamily="2" charset="-122"/>
            </a:endParaRPr>
          </a:p>
        </p:txBody>
      </p:sp>
      <p:sp>
        <p:nvSpPr>
          <p:cNvPr id="12" name="文本框 11"/>
          <p:cNvSpPr txBox="1"/>
          <p:nvPr/>
        </p:nvSpPr>
        <p:spPr>
          <a:xfrm>
            <a:off x="408940" y="2868295"/>
            <a:ext cx="1859280" cy="429895"/>
          </a:xfrm>
          <a:prstGeom prst="rect">
            <a:avLst/>
          </a:prstGeom>
          <a:noFill/>
        </p:spPr>
        <p:txBody>
          <a:bodyPr wrap="none" rtlCol="0" anchor="t">
            <a:spAutoFit/>
          </a:bodyPr>
          <a:p>
            <a:pPr algn="l"/>
            <a:r>
              <a:rPr lang="zh-CN" altLang="en-US" sz="2200">
                <a:solidFill>
                  <a:schemeClr val="bg1"/>
                </a:solidFill>
                <a:latin typeface="Source Han Sans Heavy" panose="020B0A00000000000000" charset="-122"/>
                <a:ea typeface="Source Han Sans Heavy" panose="020B0A00000000000000" charset="-122"/>
              </a:rPr>
              <a:t>市场需求增加</a:t>
            </a:r>
            <a:endParaRPr lang="zh-CN" altLang="en-US" sz="2200">
              <a:solidFill>
                <a:schemeClr val="bg1"/>
              </a:solidFill>
              <a:latin typeface="Source Han Sans Heavy" panose="020B0A00000000000000" charset="-122"/>
              <a:ea typeface="Source Han Sans Heavy" panose="020B0A00000000000000" charset="-122"/>
            </a:endParaRPr>
          </a:p>
        </p:txBody>
      </p:sp>
      <p:sp>
        <p:nvSpPr>
          <p:cNvPr id="13" name="文本框 12"/>
          <p:cNvSpPr txBox="1"/>
          <p:nvPr/>
        </p:nvSpPr>
        <p:spPr>
          <a:xfrm>
            <a:off x="241300" y="1526540"/>
            <a:ext cx="2157095" cy="1076325"/>
          </a:xfrm>
          <a:prstGeom prst="rect">
            <a:avLst/>
          </a:prstGeom>
          <a:noFill/>
        </p:spPr>
        <p:txBody>
          <a:bodyPr wrap="square" rtlCol="0">
            <a:spAutoFit/>
          </a:bodyPr>
          <a:p>
            <a:pPr algn="just" fontAlgn="auto">
              <a:lnSpc>
                <a:spcPct val="100000"/>
              </a:lnSpc>
            </a:pPr>
            <a:r>
              <a:rPr lang="en-US" altLang="zh-CN" sz="1600">
                <a:ln w="22225">
                  <a:solidFill>
                    <a:schemeClr val="accent2"/>
                  </a:solidFill>
                  <a:prstDash val="solid"/>
                </a:ln>
                <a:solidFill>
                  <a:schemeClr val="accent2">
                    <a:lumMod val="40000"/>
                    <a:lumOff val="60000"/>
                  </a:schemeClr>
                </a:solidFill>
                <a:effectLst/>
                <a:latin typeface="宋体" panose="02010600030101010101" pitchFamily="2" charset="-122"/>
                <a:ea typeface="宋体" panose="02010600030101010101" pitchFamily="2" charset="-122"/>
              </a:rPr>
              <a:t>·</a:t>
            </a:r>
            <a:r>
              <a:rPr lang="zh-CN" altLang="zh-CN" sz="1600">
                <a:solidFill>
                  <a:schemeClr val="bg2">
                    <a:lumMod val="50000"/>
                  </a:schemeClr>
                </a:solidFill>
                <a:latin typeface="宋体" panose="02010600030101010101" pitchFamily="2" charset="-122"/>
                <a:ea typeface="宋体" panose="02010600030101010101" pitchFamily="2" charset="-122"/>
              </a:rPr>
              <a:t>颜值经济时代，爱美群体会将更多精力和金钱投入到自身变美之路上。</a:t>
            </a:r>
            <a:endParaRPr lang="zh-CN" altLang="zh-CN" sz="1600">
              <a:solidFill>
                <a:schemeClr val="bg2">
                  <a:lumMod val="50000"/>
                </a:schemeClr>
              </a:solidFill>
              <a:latin typeface="宋体" panose="02010600030101010101" pitchFamily="2" charset="-122"/>
              <a:ea typeface="宋体" panose="02010600030101010101" pitchFamily="2" charset="-122"/>
            </a:endParaRPr>
          </a:p>
        </p:txBody>
      </p:sp>
      <p:sp>
        <p:nvSpPr>
          <p:cNvPr id="14" name="文本框 13"/>
          <p:cNvSpPr txBox="1"/>
          <p:nvPr/>
        </p:nvSpPr>
        <p:spPr>
          <a:xfrm>
            <a:off x="2496185" y="3573145"/>
            <a:ext cx="2516505" cy="829945"/>
          </a:xfrm>
          <a:prstGeom prst="rect">
            <a:avLst/>
          </a:prstGeom>
          <a:noFill/>
        </p:spPr>
        <p:txBody>
          <a:bodyPr wrap="square" rtlCol="0" anchor="t">
            <a:spAutoFit/>
          </a:bodyPr>
          <a:p>
            <a:r>
              <a:rPr lang="en-US" altLang="zh-CN" sz="1600">
                <a:ln w="6600">
                  <a:solidFill>
                    <a:srgbClr val="23C20E"/>
                  </a:solidFill>
                  <a:prstDash val="solid"/>
                </a:ln>
                <a:solidFill>
                  <a:schemeClr val="accent6"/>
                </a:solidFill>
                <a:effectLst>
                  <a:outerShdw dist="38100" dir="2700000" algn="tl" rotWithShape="0">
                    <a:schemeClr val="accent2"/>
                  </a:outerShdw>
                </a:effectLst>
              </a:rPr>
              <a:t>·</a:t>
            </a:r>
            <a:r>
              <a:rPr lang="zh-CN" altLang="en-US" sz="1600">
                <a:solidFill>
                  <a:schemeClr val="bg2">
                    <a:lumMod val="50000"/>
                  </a:schemeClr>
                </a:solidFill>
              </a:rPr>
              <a:t>消费者越来越理智，追求个性化且愈加关注美容的安全性。</a:t>
            </a:r>
            <a:endParaRPr lang="zh-CN" altLang="en-US" sz="1600">
              <a:solidFill>
                <a:schemeClr val="bg2">
                  <a:lumMod val="50000"/>
                </a:schemeClr>
              </a:solidFill>
            </a:endParaRPr>
          </a:p>
        </p:txBody>
      </p:sp>
      <p:sp>
        <p:nvSpPr>
          <p:cNvPr id="15" name="文本框 14"/>
          <p:cNvSpPr txBox="1"/>
          <p:nvPr/>
        </p:nvSpPr>
        <p:spPr>
          <a:xfrm>
            <a:off x="9461500" y="1403985"/>
            <a:ext cx="2580640" cy="1322070"/>
          </a:xfrm>
          <a:prstGeom prst="rect">
            <a:avLst/>
          </a:prstGeom>
          <a:noFill/>
        </p:spPr>
        <p:txBody>
          <a:bodyPr wrap="square" rtlCol="0" anchor="t">
            <a:spAutoFit/>
          </a:bodyPr>
          <a:p>
            <a:pPr algn="l"/>
            <a:r>
              <a:rPr lang="en-US" altLang="zh-CN" sz="160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sym typeface="+mn-ea"/>
              </a:rPr>
              <a:t>·</a:t>
            </a:r>
            <a:r>
              <a:rPr sz="1600" kern="100" dirty="0">
                <a:solidFill>
                  <a:schemeClr val="bg2">
                    <a:lumMod val="50000"/>
                  </a:schemeClr>
                </a:solidFill>
                <a:effectLst/>
                <a:latin typeface="宋体" panose="02010600030101010101" pitchFamily="2" charset="-122"/>
                <a:ea typeface="宋体" panose="02010600030101010101" pitchFamily="2" charset="-122"/>
                <a:cs typeface="宋体" panose="02010600030101010101" pitchFamily="2" charset="-122"/>
                <a:sym typeface="+mn-ea"/>
              </a:rPr>
              <a:t>美业小程序/app的出现一定程度上缓解了市场混乱的情况。公开、透明的平台，</a:t>
            </a:r>
            <a:r>
              <a:rPr lang="zh-CN" sz="1600" kern="100" dirty="0">
                <a:solidFill>
                  <a:schemeClr val="bg2">
                    <a:lumMod val="50000"/>
                  </a:schemeClr>
                </a:solidFill>
                <a:effectLst/>
                <a:latin typeface="宋体" panose="02010600030101010101" pitchFamily="2" charset="-122"/>
                <a:ea typeface="宋体" panose="02010600030101010101" pitchFamily="2" charset="-122"/>
                <a:cs typeface="宋体" panose="02010600030101010101" pitchFamily="2" charset="-122"/>
                <a:sym typeface="+mn-ea"/>
              </a:rPr>
              <a:t>让消费者更加了解各美容信息。</a:t>
            </a:r>
            <a:endParaRPr lang="zh-CN" sz="1600" kern="100" dirty="0">
              <a:solidFill>
                <a:schemeClr val="bg2">
                  <a:lumMod val="50000"/>
                </a:schemeClr>
              </a:solidFill>
              <a:effectLst/>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16" name="文本框 15"/>
          <p:cNvSpPr txBox="1"/>
          <p:nvPr/>
        </p:nvSpPr>
        <p:spPr>
          <a:xfrm>
            <a:off x="6955155" y="3573145"/>
            <a:ext cx="2633980" cy="1076325"/>
          </a:xfrm>
          <a:prstGeom prst="rect">
            <a:avLst/>
          </a:prstGeom>
          <a:noFill/>
        </p:spPr>
        <p:txBody>
          <a:bodyPr wrap="square" rtlCol="0" anchor="t">
            <a:spAutoFit/>
          </a:bodyPr>
          <a:p>
            <a:pPr algn="l"/>
            <a:r>
              <a:rPr lang="en-US" altLang="zh-CN" sz="1600" kern="100" dirty="0">
                <a:ln w="6600">
                  <a:solidFill>
                    <a:schemeClr val="accent2"/>
                  </a:solidFill>
                  <a:prstDash val="solid"/>
                </a:ln>
                <a:solidFill>
                  <a:srgbClr val="FFFFFF"/>
                </a:solidFill>
                <a:effectLst>
                  <a:outerShdw dist="38100" dir="2700000" algn="tl" rotWithShape="0">
                    <a:schemeClr val="accent2"/>
                  </a:outerShdw>
                </a:effectLst>
                <a:latin typeface="宋体" panose="02010600030101010101" pitchFamily="2" charset="-122"/>
                <a:ea typeface="宋体" panose="02010600030101010101" pitchFamily="2" charset="-122"/>
                <a:cs typeface="宋体" panose="02010600030101010101" pitchFamily="2" charset="-122"/>
                <a:sym typeface="+mn-ea"/>
              </a:rPr>
              <a:t>·</a:t>
            </a:r>
            <a:r>
              <a:rPr lang="zh-CN" altLang="zh-CN" sz="1600" kern="100" dirty="0">
                <a:solidFill>
                  <a:schemeClr val="bg2">
                    <a:lumMod val="50000"/>
                  </a:schemeClr>
                </a:solidFill>
                <a:effectLst/>
                <a:latin typeface="宋体" panose="02010600030101010101" pitchFamily="2" charset="-122"/>
                <a:ea typeface="宋体" panose="02010600030101010101" pitchFamily="2" charset="-122"/>
                <a:cs typeface="宋体" panose="02010600030101010101" pitchFamily="2" charset="-122"/>
                <a:sym typeface="+mn-ea"/>
              </a:rPr>
              <a:t>从业人员资质难把控、产品优化速度慢和宰客现象等问题依旧存在，影响消费者信任感。</a:t>
            </a:r>
            <a:endParaRPr lang="zh-CN" altLang="zh-CN" sz="1600" kern="100" dirty="0">
              <a:solidFill>
                <a:schemeClr val="bg2">
                  <a:lumMod val="50000"/>
                </a:schemeClr>
              </a:solidFill>
              <a:effectLst/>
              <a:latin typeface="宋体" panose="02010600030101010101" pitchFamily="2" charset="-122"/>
              <a:ea typeface="宋体" panose="02010600030101010101" pitchFamily="2" charset="-122"/>
              <a:cs typeface="宋体" panose="02010600030101010101" pitchFamily="2" charset="-122"/>
              <a:sym typeface="+mn-ea"/>
            </a:endParaRPr>
          </a:p>
        </p:txBody>
      </p:sp>
      <p:pic>
        <p:nvPicPr>
          <p:cNvPr id="5" name="图片 4" descr="logo透明"/>
          <p:cNvPicPr>
            <a:picLocks noChangeAspect="1"/>
          </p:cNvPicPr>
          <p:nvPr/>
        </p:nvPicPr>
        <p:blipFill>
          <a:blip r:embed="rId1"/>
          <a:stretch>
            <a:fillRect/>
          </a:stretch>
        </p:blipFill>
        <p:spPr>
          <a:xfrm>
            <a:off x="10913110" y="76200"/>
            <a:ext cx="1144270" cy="55181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70840" y="231775"/>
            <a:ext cx="1407160" cy="829945"/>
          </a:xfrm>
          <a:prstGeom prst="rect">
            <a:avLst/>
          </a:prstGeom>
          <a:noFill/>
        </p:spPr>
        <p:txBody>
          <a:bodyPr wrap="none" rtlCol="0">
            <a:spAutoFit/>
          </a:bodyPr>
          <a:p>
            <a:pPr algn="l"/>
            <a:r>
              <a:rPr lang="zh-CN" altLang="zh-CN" sz="2400" b="1" kern="100" dirty="0">
                <a:solidFill>
                  <a:srgbClr val="3370FF"/>
                </a:solidFill>
                <a:effectLst/>
                <a:latin typeface="宋体" panose="02010600030101010101" pitchFamily="2" charset="-122"/>
                <a:ea typeface="宋体" panose="02010600030101010101" pitchFamily="2" charset="-122"/>
                <a:cs typeface="宋体" panose="02010600030101010101" pitchFamily="2" charset="-122"/>
                <a:sym typeface="+mn-ea"/>
              </a:rPr>
              <a:t>行业分类</a:t>
            </a:r>
            <a:endParaRPr lang="zh-CN" altLang="zh-CN" sz="2400" b="1" kern="100" dirty="0">
              <a:solidFill>
                <a:srgbClr val="3370FF"/>
              </a:solidFill>
              <a:effectLst/>
              <a:latin typeface="宋体" panose="02010600030101010101" pitchFamily="2" charset="-122"/>
              <a:ea typeface="宋体" panose="02010600030101010101" pitchFamily="2" charset="-122"/>
              <a:cs typeface="宋体" panose="02010600030101010101" pitchFamily="2" charset="-122"/>
            </a:endParaRPr>
          </a:p>
          <a:p>
            <a:endParaRPr lang="zh-CN" altLang="en-US" sz="2400">
              <a:latin typeface="宋体" panose="02010600030101010101" pitchFamily="2" charset="-122"/>
              <a:ea typeface="宋体" panose="02010600030101010101" pitchFamily="2" charset="-122"/>
            </a:endParaRPr>
          </a:p>
        </p:txBody>
      </p:sp>
      <p:sp>
        <p:nvSpPr>
          <p:cNvPr id="100" name="文本框 99"/>
          <p:cNvSpPr txBox="1"/>
          <p:nvPr/>
        </p:nvSpPr>
        <p:spPr>
          <a:xfrm>
            <a:off x="1310640" y="1355725"/>
            <a:ext cx="9717405" cy="3415030"/>
          </a:xfrm>
          <a:prstGeom prst="rect">
            <a:avLst/>
          </a:prstGeom>
          <a:noFill/>
          <a:ln w="9525">
            <a:noFill/>
          </a:ln>
        </p:spPr>
        <p:txBody>
          <a:bodyPr wrap="square">
            <a:spAutoFit/>
          </a:bodyPr>
          <a:p>
            <a:pPr indent="0" fontAlgn="auto">
              <a:lnSpc>
                <a:spcPct val="150000"/>
              </a:lnSpc>
            </a:pPr>
            <a:r>
              <a:rPr lang="en-US" altLang="zh-CN" b="1">
                <a:ln w="22225">
                  <a:solidFill>
                    <a:srgbClr val="337AFF"/>
                  </a:solidFill>
                  <a:prstDash val="solid"/>
                </a:ln>
                <a:noFill/>
                <a:effectLst/>
                <a:latin typeface="微软雅黑" panose="020B0503020204020204" charset="-122"/>
                <a:ea typeface="微软雅黑" panose="020B0503020204020204" charset="-122"/>
                <a:cs typeface="微软雅黑" panose="020B0503020204020204" charset="-122"/>
                <a:sym typeface="+mn-ea"/>
              </a:rPr>
              <a:t>·</a:t>
            </a:r>
            <a:r>
              <a:rPr lang="zh-CN" b="1">
                <a:solidFill>
                  <a:srgbClr val="337AFF"/>
                </a:solidFill>
                <a:latin typeface="微软雅黑" panose="020B0503020204020204" charset="-122"/>
                <a:ea typeface="微软雅黑" panose="020B0503020204020204" charset="-122"/>
                <a:cs typeface="微软雅黑" panose="020B0503020204020204" charset="-122"/>
              </a:rPr>
              <a:t>医疗美容：</a:t>
            </a:r>
            <a:endParaRPr lang="zh-CN" b="1">
              <a:solidFill>
                <a:srgbClr val="337AFF"/>
              </a:solidFill>
              <a:latin typeface="微软雅黑" panose="020B0503020204020204" charset="-122"/>
              <a:ea typeface="微软雅黑" panose="020B0503020204020204" charset="-122"/>
              <a:cs typeface="微软雅黑" panose="020B0503020204020204" charset="-122"/>
            </a:endParaRPr>
          </a:p>
          <a:p>
            <a:pPr indent="0" fontAlgn="auto">
              <a:lnSpc>
                <a:spcPct val="150000"/>
              </a:lnSpc>
            </a:pPr>
            <a:r>
              <a:rPr lang="zh-CN" b="0">
                <a:solidFill>
                  <a:schemeClr val="bg2">
                    <a:lumMod val="50000"/>
                  </a:schemeClr>
                </a:solidFill>
                <a:latin typeface="Calibri" panose="020F0502020204030204" pitchFamily="34" charset="0"/>
                <a:ea typeface="宋体" panose="02010600030101010101" pitchFamily="2" charset="-122"/>
              </a:rPr>
              <a:t>运用药物、手术和医疗器械等手段，对人体进行入侵性治疗，从而达到对机体形态、皮肤等进行重塑和修复的美容性治疗的目的。</a:t>
            </a:r>
            <a:r>
              <a:rPr lang="zh-CN">
                <a:solidFill>
                  <a:schemeClr val="bg2">
                    <a:lumMod val="50000"/>
                  </a:schemeClr>
                </a:solidFill>
                <a:latin typeface="Calibri" panose="020F0502020204030204" pitchFamily="34" charset="0"/>
                <a:ea typeface="宋体" panose="02010600030101010101" pitchFamily="2" charset="-122"/>
              </a:rPr>
              <a:t>常见服务：整形、微调、光子嫩肤、脱毛、注射美容等。</a:t>
            </a:r>
            <a:r>
              <a:rPr lang="en-US" b="0">
                <a:solidFill>
                  <a:schemeClr val="bg2">
                    <a:lumMod val="50000"/>
                  </a:schemeClr>
                </a:solidFill>
                <a:latin typeface="Calibri" panose="020F0502020204030204" pitchFamily="34" charset="0"/>
                <a:ea typeface="宋体" panose="02010600030101010101" pitchFamily="2" charset="-122"/>
                <a:cs typeface="Times New Roman" panose="02020603050405020304" pitchFamily="18" charset="0"/>
              </a:rPr>
              <a:t> </a:t>
            </a:r>
            <a:endParaRPr lang="en-US" b="0">
              <a:solidFill>
                <a:schemeClr val="bg2">
                  <a:lumMod val="50000"/>
                </a:schemeClr>
              </a:solidFill>
              <a:latin typeface="Calibri" panose="020F0502020204030204" pitchFamily="34" charset="0"/>
              <a:ea typeface="宋体" panose="02010600030101010101" pitchFamily="2" charset="-122"/>
              <a:cs typeface="Times New Roman" panose="02020603050405020304" pitchFamily="18" charset="0"/>
            </a:endParaRPr>
          </a:p>
          <a:p>
            <a:pPr indent="0" fontAlgn="auto">
              <a:lnSpc>
                <a:spcPct val="150000"/>
              </a:lnSpc>
            </a:pPr>
            <a:endParaRPr lang="zh-CN" b="0">
              <a:solidFill>
                <a:schemeClr val="bg2">
                  <a:lumMod val="50000"/>
                </a:schemeClr>
              </a:solidFill>
              <a:latin typeface="Calibri" panose="020F0502020204030204" pitchFamily="34" charset="0"/>
              <a:ea typeface="宋体" panose="02010600030101010101" pitchFamily="2" charset="-122"/>
              <a:cs typeface="Times New Roman" panose="02020603050405020304" pitchFamily="18" charset="0"/>
            </a:endParaRPr>
          </a:p>
          <a:p>
            <a:pPr indent="0" fontAlgn="auto">
              <a:lnSpc>
                <a:spcPct val="150000"/>
              </a:lnSpc>
            </a:pPr>
            <a:r>
              <a:rPr lang="en-US" altLang="zh-CN" b="1">
                <a:ln w="22225">
                  <a:solidFill>
                    <a:srgbClr val="337AFF"/>
                  </a:solidFill>
                  <a:prstDash val="solid"/>
                </a:ln>
                <a:noFill/>
                <a:effectLst/>
                <a:latin typeface="微软雅黑" panose="020B0503020204020204" charset="-122"/>
                <a:ea typeface="微软雅黑" panose="020B0503020204020204" charset="-122"/>
                <a:cs typeface="微软雅黑" panose="020B0503020204020204" charset="-122"/>
                <a:sym typeface="+mn-ea"/>
              </a:rPr>
              <a:t>·</a:t>
            </a:r>
            <a:r>
              <a:rPr lang="zh-CN" b="1">
                <a:solidFill>
                  <a:srgbClr val="337AFF"/>
                </a:solidFill>
                <a:latin typeface="微软雅黑" panose="020B0503020204020204" charset="-122"/>
                <a:ea typeface="微软雅黑" panose="020B0503020204020204" charset="-122"/>
                <a:cs typeface="微软雅黑" panose="020B0503020204020204" charset="-122"/>
              </a:rPr>
              <a:t>生活美容：</a:t>
            </a:r>
            <a:endParaRPr lang="zh-CN" b="0">
              <a:solidFill>
                <a:schemeClr val="bg2">
                  <a:lumMod val="50000"/>
                </a:schemeClr>
              </a:solidFill>
              <a:latin typeface="Calibri" panose="020F0502020204030204" pitchFamily="34" charset="0"/>
              <a:ea typeface="宋体" panose="02010600030101010101" pitchFamily="2" charset="-122"/>
            </a:endParaRPr>
          </a:p>
          <a:p>
            <a:pPr indent="0" fontAlgn="auto">
              <a:lnSpc>
                <a:spcPct val="150000"/>
              </a:lnSpc>
            </a:pPr>
            <a:r>
              <a:rPr lang="zh-CN" b="0">
                <a:solidFill>
                  <a:schemeClr val="bg2">
                    <a:lumMod val="50000"/>
                  </a:schemeClr>
                </a:solidFill>
                <a:latin typeface="Calibri" panose="020F0502020204030204" pitchFamily="34" charset="0"/>
                <a:ea typeface="宋体" panose="02010600030101010101" pitchFamily="2" charset="-122"/>
              </a:rPr>
              <a:t>运用化妆品、保健品和非医疗器械等非医疗性手段，对人体进行诸如皮肤护理、按摩等带有保养或保健性的非入侵性的美容护理。</a:t>
            </a:r>
            <a:r>
              <a:rPr lang="zh-CN">
                <a:solidFill>
                  <a:schemeClr val="bg2">
                    <a:lumMod val="50000"/>
                  </a:schemeClr>
                </a:solidFill>
                <a:latin typeface="Calibri" panose="020F0502020204030204" pitchFamily="34" charset="0"/>
                <a:ea typeface="宋体" panose="02010600030101010101" pitchFamily="2" charset="-122"/>
              </a:rPr>
              <a:t>常见服务：美白</a:t>
            </a:r>
            <a:r>
              <a:rPr lang="zh-CN">
                <a:solidFill>
                  <a:schemeClr val="bg2">
                    <a:lumMod val="50000"/>
                  </a:schemeClr>
                </a:solidFill>
                <a:ea typeface="宋体" panose="02010600030101010101" pitchFamily="2" charset="-122"/>
              </a:rPr>
              <a:t>护理、</a:t>
            </a:r>
            <a:r>
              <a:rPr lang="zh-CN">
                <a:solidFill>
                  <a:schemeClr val="bg2">
                    <a:lumMod val="50000"/>
                  </a:schemeClr>
                </a:solidFill>
                <a:latin typeface="Arial" panose="020B0604020202020204" pitchFamily="34" charset="0"/>
                <a:ea typeface="宋体" panose="02010600030101010101" pitchFamily="2" charset="-122"/>
              </a:rPr>
              <a:t>美甲</a:t>
            </a:r>
            <a:r>
              <a:rPr lang="zh-CN">
                <a:solidFill>
                  <a:schemeClr val="bg2">
                    <a:lumMod val="50000"/>
                  </a:schemeClr>
                </a:solidFill>
                <a:ea typeface="宋体" panose="02010600030101010101" pitchFamily="2" charset="-122"/>
              </a:rPr>
              <a:t>美发、足疗、面部按摩、spa等。</a:t>
            </a:r>
            <a:endParaRPr lang="zh-CN" altLang="en-US">
              <a:solidFill>
                <a:schemeClr val="bg2">
                  <a:lumMod val="50000"/>
                </a:schemeClr>
              </a:solidFill>
              <a:ea typeface="宋体" panose="02010600030101010101" pitchFamily="2" charset="-122"/>
            </a:endParaRPr>
          </a:p>
        </p:txBody>
      </p:sp>
      <p:pic>
        <p:nvPicPr>
          <p:cNvPr id="5" name="图片 4" descr="logo透明"/>
          <p:cNvPicPr>
            <a:picLocks noChangeAspect="1"/>
          </p:cNvPicPr>
          <p:nvPr/>
        </p:nvPicPr>
        <p:blipFill>
          <a:blip r:embed="rId1"/>
          <a:stretch>
            <a:fillRect/>
          </a:stretch>
        </p:blipFill>
        <p:spPr>
          <a:xfrm>
            <a:off x="10913110" y="76200"/>
            <a:ext cx="1144270" cy="55181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13" name="组合 12"/>
          <p:cNvGrpSpPr/>
          <p:nvPr/>
        </p:nvGrpSpPr>
        <p:grpSpPr>
          <a:xfrm>
            <a:off x="6057900" y="986790"/>
            <a:ext cx="1868805" cy="1868805"/>
            <a:chOff x="2519" y="4907"/>
            <a:chExt cx="2943" cy="2943"/>
          </a:xfrm>
        </p:grpSpPr>
        <p:sp>
          <p:nvSpPr>
            <p:cNvPr id="7" name="椭圆 6"/>
            <p:cNvSpPr/>
            <p:nvPr/>
          </p:nvSpPr>
          <p:spPr>
            <a:xfrm rot="1200000">
              <a:off x="2519" y="4907"/>
              <a:ext cx="2943" cy="2943"/>
            </a:xfrm>
            <a:prstGeom prst="ellipse">
              <a:avLst/>
            </a:prstGeom>
            <a:gradFill>
              <a:gsLst>
                <a:gs pos="12000">
                  <a:schemeClr val="accent5">
                    <a:lumMod val="60000"/>
                    <a:lumOff val="40000"/>
                  </a:schemeClr>
                </a:gs>
                <a:gs pos="100000">
                  <a:srgbClr val="3370FF">
                    <a:alpha val="68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矩形 4"/>
            <p:cNvSpPr/>
            <p:nvPr/>
          </p:nvSpPr>
          <p:spPr>
            <a:xfrm>
              <a:off x="2720" y="5628"/>
              <a:ext cx="2540" cy="1501"/>
            </a:xfrm>
            <a:prstGeom prst="rect">
              <a:avLst/>
            </a:prstGeom>
            <a:noFill/>
            <a:ln>
              <a:noFill/>
            </a:ln>
          </p:spPr>
          <p:txBody>
            <a:bodyPr wrap="none" rtlCol="0" anchor="t">
              <a:spAutoFit/>
            </a:bodyPr>
            <a:p>
              <a:pPr algn="ctr"/>
              <a:r>
                <a:rPr lang="zh-CN" altLang="en-US" sz="28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黑体" panose="02010609060101010101" charset="-122"/>
                  <a:ea typeface="黑体" panose="02010609060101010101" charset="-122"/>
                </a:rPr>
                <a:t>专业化</a:t>
              </a:r>
              <a:endParaRPr lang="zh-CN" altLang="en-US" sz="28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黑体" panose="02010609060101010101" charset="-122"/>
                <a:ea typeface="黑体" panose="02010609060101010101" charset="-122"/>
              </a:endParaRPr>
            </a:p>
            <a:p>
              <a:pPr algn="ctr"/>
              <a:r>
                <a:rPr lang="zh-CN" altLang="en-US" sz="28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黑体" panose="02010609060101010101" charset="-122"/>
                  <a:ea typeface="黑体" panose="02010609060101010101" charset="-122"/>
                </a:rPr>
                <a:t>程度升高</a:t>
              </a:r>
              <a:endParaRPr lang="zh-CN" altLang="en-US" sz="28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黑体" panose="02010609060101010101" charset="-122"/>
                <a:ea typeface="黑体" panose="02010609060101010101" charset="-122"/>
              </a:endParaRPr>
            </a:p>
          </p:txBody>
        </p:sp>
      </p:grpSp>
      <p:grpSp>
        <p:nvGrpSpPr>
          <p:cNvPr id="10" name="组合 9"/>
          <p:cNvGrpSpPr/>
          <p:nvPr/>
        </p:nvGrpSpPr>
        <p:grpSpPr>
          <a:xfrm>
            <a:off x="6185535" y="3610610"/>
            <a:ext cx="1868170" cy="1868170"/>
            <a:chOff x="5497" y="3742"/>
            <a:chExt cx="2942" cy="2942"/>
          </a:xfrm>
        </p:grpSpPr>
        <p:sp>
          <p:nvSpPr>
            <p:cNvPr id="3" name="椭圆 2"/>
            <p:cNvSpPr/>
            <p:nvPr/>
          </p:nvSpPr>
          <p:spPr>
            <a:xfrm rot="1200000">
              <a:off x="5497" y="3742"/>
              <a:ext cx="2943" cy="2943"/>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p>
              <a:pPr algn="ctr"/>
              <a:endParaRPr lang="zh-CN" altLang="en-US"/>
            </a:p>
          </p:txBody>
        </p:sp>
        <p:sp>
          <p:nvSpPr>
            <p:cNvPr id="6" name="矩形 5"/>
            <p:cNvSpPr/>
            <p:nvPr/>
          </p:nvSpPr>
          <p:spPr>
            <a:xfrm>
              <a:off x="5698" y="4462"/>
              <a:ext cx="2540" cy="1501"/>
            </a:xfrm>
            <a:prstGeom prst="rect">
              <a:avLst/>
            </a:prstGeom>
            <a:noFill/>
            <a:ln>
              <a:noFill/>
            </a:ln>
          </p:spPr>
          <p:txBody>
            <a:bodyPr wrap="none" rtlCol="0" anchor="t">
              <a:spAutoFit/>
            </a:bodyPr>
            <a:p>
              <a:pPr algn="ctr"/>
              <a:r>
                <a:rPr lang="zh-CN" altLang="en-US" sz="2800" b="1">
                  <a:ln w="10160">
                    <a:solidFill>
                      <a:schemeClr val="accent6">
                        <a:lumMod val="75000"/>
                      </a:schemeClr>
                    </a:solidFill>
                    <a:prstDash val="solid"/>
                  </a:ln>
                  <a:solidFill>
                    <a:schemeClr val="bg1"/>
                  </a:solidFill>
                  <a:effectLst>
                    <a:outerShdw blurRad="50800" dist="38100" dir="5400000" algn="t" rotWithShape="0">
                      <a:prstClr val="black">
                        <a:alpha val="40000"/>
                      </a:prstClr>
                    </a:outerShdw>
                  </a:effectLst>
                  <a:latin typeface="黑体" panose="02010609060101010101" charset="-122"/>
                  <a:ea typeface="黑体" panose="02010609060101010101" charset="-122"/>
                </a:rPr>
                <a:t>轻医美更</a:t>
              </a:r>
              <a:endParaRPr lang="zh-CN" altLang="en-US" sz="2800" b="1">
                <a:ln w="10160">
                  <a:solidFill>
                    <a:schemeClr val="accent6">
                      <a:lumMod val="75000"/>
                    </a:schemeClr>
                  </a:solidFill>
                  <a:prstDash val="solid"/>
                </a:ln>
                <a:solidFill>
                  <a:schemeClr val="bg1"/>
                </a:solidFill>
                <a:effectLst>
                  <a:outerShdw blurRad="50800" dist="38100" dir="5400000" algn="t" rotWithShape="0">
                    <a:prstClr val="black">
                      <a:alpha val="40000"/>
                    </a:prstClr>
                  </a:outerShdw>
                </a:effectLst>
                <a:latin typeface="黑体" panose="02010609060101010101" charset="-122"/>
                <a:ea typeface="黑体" panose="02010609060101010101" charset="-122"/>
              </a:endParaRPr>
            </a:p>
            <a:p>
              <a:pPr algn="ctr"/>
              <a:r>
                <a:rPr lang="zh-CN" altLang="en-US" sz="2800" b="1">
                  <a:ln w="10160">
                    <a:solidFill>
                      <a:schemeClr val="accent6">
                        <a:lumMod val="75000"/>
                      </a:schemeClr>
                    </a:solidFill>
                    <a:prstDash val="solid"/>
                  </a:ln>
                  <a:solidFill>
                    <a:schemeClr val="bg1"/>
                  </a:solidFill>
                  <a:effectLst>
                    <a:outerShdw blurRad="50800" dist="38100" dir="5400000" algn="t" rotWithShape="0">
                      <a:prstClr val="black">
                        <a:alpha val="40000"/>
                      </a:prstClr>
                    </a:outerShdw>
                  </a:effectLst>
                  <a:latin typeface="黑体" panose="02010609060101010101" charset="-122"/>
                  <a:ea typeface="黑体" panose="02010609060101010101" charset="-122"/>
                </a:rPr>
                <a:t>易被接受</a:t>
              </a:r>
              <a:endParaRPr lang="zh-CN" altLang="en-US" sz="2800" b="1">
                <a:ln w="10160">
                  <a:solidFill>
                    <a:schemeClr val="accent6">
                      <a:lumMod val="75000"/>
                    </a:schemeClr>
                  </a:solidFill>
                  <a:prstDash val="solid"/>
                </a:ln>
                <a:solidFill>
                  <a:schemeClr val="bg1"/>
                </a:solidFill>
                <a:effectLst>
                  <a:outerShdw blurRad="50800" dist="38100" dir="5400000" algn="t" rotWithShape="0">
                    <a:prstClr val="black">
                      <a:alpha val="40000"/>
                    </a:prstClr>
                  </a:outerShdw>
                </a:effectLst>
                <a:latin typeface="黑体" panose="02010609060101010101" charset="-122"/>
                <a:ea typeface="黑体" panose="02010609060101010101" charset="-122"/>
              </a:endParaRPr>
            </a:p>
          </p:txBody>
        </p:sp>
      </p:grpSp>
      <p:grpSp>
        <p:nvGrpSpPr>
          <p:cNvPr id="14" name="组合 13"/>
          <p:cNvGrpSpPr/>
          <p:nvPr/>
        </p:nvGrpSpPr>
        <p:grpSpPr>
          <a:xfrm>
            <a:off x="723900" y="3610610"/>
            <a:ext cx="1868170" cy="1868170"/>
            <a:chOff x="8800" y="4334"/>
            <a:chExt cx="2942" cy="2942"/>
          </a:xfrm>
        </p:grpSpPr>
        <p:sp>
          <p:nvSpPr>
            <p:cNvPr id="2" name="椭圆 1"/>
            <p:cNvSpPr/>
            <p:nvPr/>
          </p:nvSpPr>
          <p:spPr>
            <a:xfrm rot="1200000">
              <a:off x="8800" y="4334"/>
              <a:ext cx="2943" cy="2943"/>
            </a:xfrm>
            <a:prstGeom prst="ellipse">
              <a:avLst/>
            </a:prstGeom>
            <a:solidFill>
              <a:schemeClr val="accent4">
                <a:alpha val="6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scene3d>
                <a:camera prst="orthographicFront"/>
                <a:lightRig rig="threePt" dir="t"/>
              </a:scene3d>
            </a:bodyPr>
            <a:p>
              <a:pPr algn="ctr"/>
              <a:endParaRPr lang="zh-CN" altLang="en-US">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sp>
          <p:nvSpPr>
            <p:cNvPr id="8" name="矩形 7"/>
            <p:cNvSpPr/>
            <p:nvPr/>
          </p:nvSpPr>
          <p:spPr>
            <a:xfrm>
              <a:off x="9267" y="5054"/>
              <a:ext cx="2007" cy="1501"/>
            </a:xfrm>
            <a:prstGeom prst="rect">
              <a:avLst/>
            </a:prstGeom>
            <a:noFill/>
            <a:ln>
              <a:noFill/>
            </a:ln>
          </p:spPr>
          <p:txBody>
            <a:bodyPr wrap="square" rtlCol="0" anchor="t">
              <a:spAutoFit/>
            </a:bodyPr>
            <a:p>
              <a:pPr algn="ctr"/>
              <a:r>
                <a:rPr lang="zh-CN" altLang="en-US" sz="2800" b="1">
                  <a:ln w="6600">
                    <a:solidFill>
                      <a:schemeClr val="accent4">
                        <a:lumMod val="60000"/>
                        <a:lumOff val="40000"/>
                      </a:schemeClr>
                    </a:solidFill>
                    <a:prstDash val="solid"/>
                  </a:ln>
                  <a:solidFill>
                    <a:srgbClr val="FFFFFF"/>
                  </a:solidFill>
                  <a:effectLst>
                    <a:outerShdw dist="38100" dir="2700000" algn="tl" rotWithShape="0">
                      <a:schemeClr val="accent2"/>
                    </a:outerShdw>
                  </a:effectLst>
                  <a:latin typeface="黑体" panose="02010609060101010101" charset="-122"/>
                  <a:ea typeface="黑体" panose="02010609060101010101" charset="-122"/>
                </a:rPr>
                <a:t>规模化</a:t>
              </a:r>
              <a:endParaRPr lang="zh-CN" altLang="en-US" sz="2800" b="1">
                <a:ln w="6600">
                  <a:solidFill>
                    <a:schemeClr val="accent4">
                      <a:lumMod val="60000"/>
                      <a:lumOff val="40000"/>
                    </a:schemeClr>
                  </a:solidFill>
                  <a:prstDash val="solid"/>
                </a:ln>
                <a:solidFill>
                  <a:srgbClr val="FFFFFF"/>
                </a:solidFill>
                <a:effectLst>
                  <a:outerShdw dist="38100" dir="2700000" algn="tl" rotWithShape="0">
                    <a:schemeClr val="accent2"/>
                  </a:outerShdw>
                </a:effectLst>
                <a:latin typeface="黑体" panose="02010609060101010101" charset="-122"/>
                <a:ea typeface="黑体" panose="02010609060101010101" charset="-122"/>
              </a:endParaRPr>
            </a:p>
            <a:p>
              <a:pPr algn="ctr"/>
              <a:r>
                <a:rPr lang="zh-CN" altLang="en-US" sz="2800" b="1">
                  <a:ln w="6600">
                    <a:solidFill>
                      <a:schemeClr val="accent4">
                        <a:lumMod val="60000"/>
                        <a:lumOff val="40000"/>
                      </a:schemeClr>
                    </a:solidFill>
                    <a:prstDash val="solid"/>
                  </a:ln>
                  <a:solidFill>
                    <a:srgbClr val="FFFFFF"/>
                  </a:solidFill>
                  <a:effectLst>
                    <a:outerShdw dist="38100" dir="2700000" algn="tl" rotWithShape="0">
                      <a:schemeClr val="accent2"/>
                    </a:outerShdw>
                  </a:effectLst>
                  <a:latin typeface="黑体" panose="02010609060101010101" charset="-122"/>
                  <a:ea typeface="黑体" panose="02010609060101010101" charset="-122"/>
                </a:rPr>
                <a:t>品牌化</a:t>
              </a:r>
              <a:endParaRPr lang="zh-CN" altLang="en-US" sz="2800" b="1">
                <a:ln w="6600">
                  <a:solidFill>
                    <a:schemeClr val="accent4">
                      <a:lumMod val="60000"/>
                      <a:lumOff val="40000"/>
                    </a:schemeClr>
                  </a:solidFill>
                  <a:prstDash val="solid"/>
                </a:ln>
                <a:solidFill>
                  <a:srgbClr val="FFFFFF"/>
                </a:solidFill>
                <a:effectLst>
                  <a:outerShdw dist="38100" dir="2700000" algn="tl" rotWithShape="0">
                    <a:schemeClr val="accent2"/>
                  </a:outerShdw>
                </a:effectLst>
                <a:latin typeface="黑体" panose="02010609060101010101" charset="-122"/>
                <a:ea typeface="黑体" panose="02010609060101010101" charset="-122"/>
              </a:endParaRPr>
            </a:p>
          </p:txBody>
        </p:sp>
      </p:grpSp>
      <p:grpSp>
        <p:nvGrpSpPr>
          <p:cNvPr id="12" name="组合 11"/>
          <p:cNvGrpSpPr/>
          <p:nvPr/>
        </p:nvGrpSpPr>
        <p:grpSpPr>
          <a:xfrm>
            <a:off x="625475" y="986790"/>
            <a:ext cx="1868170" cy="1868170"/>
            <a:chOff x="4834" y="2630"/>
            <a:chExt cx="2942" cy="2942"/>
          </a:xfrm>
        </p:grpSpPr>
        <p:sp>
          <p:nvSpPr>
            <p:cNvPr id="9" name="椭圆 8"/>
            <p:cNvSpPr/>
            <p:nvPr/>
          </p:nvSpPr>
          <p:spPr>
            <a:xfrm rot="1200000">
              <a:off x="4834" y="2630"/>
              <a:ext cx="2943" cy="2943"/>
            </a:xfrm>
            <a:prstGeom prst="ellipse">
              <a:avLst/>
            </a:prstGeom>
            <a:solidFill>
              <a:srgbClr val="E69DC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5035" y="3351"/>
              <a:ext cx="2540" cy="1501"/>
            </a:xfrm>
            <a:prstGeom prst="rect">
              <a:avLst/>
            </a:prstGeom>
            <a:noFill/>
            <a:ln>
              <a:noFill/>
            </a:ln>
          </p:spPr>
          <p:txBody>
            <a:bodyPr wrap="none" rtlCol="0" anchor="t">
              <a:spAutoFit/>
            </a:bodyPr>
            <a:p>
              <a:pPr algn="ctr"/>
              <a:r>
                <a:rPr lang="en-US" altLang="zh-CN" sz="2800" b="1">
                  <a:ln w="10160">
                    <a:solidFill>
                      <a:srgbClr val="E69DCF"/>
                    </a:solidFill>
                    <a:prstDash val="solid"/>
                  </a:ln>
                  <a:solidFill>
                    <a:srgbClr val="FFFFFF"/>
                  </a:solidFill>
                  <a:effectLst>
                    <a:outerShdw blurRad="38100" dist="22860" dir="5400000" algn="tl" rotWithShape="0">
                      <a:srgbClr val="000000">
                        <a:alpha val="30000"/>
                      </a:srgbClr>
                    </a:outerShdw>
                  </a:effectLst>
                  <a:latin typeface="黑体" panose="02010609060101010101" charset="-122"/>
                  <a:ea typeface="黑体" panose="02010609060101010101" charset="-122"/>
                  <a:cs typeface="黑体" panose="02010609060101010101" charset="-122"/>
                </a:rPr>
                <a:t>O2O</a:t>
              </a:r>
              <a:r>
                <a:rPr lang="zh-CN" altLang="en-US" sz="2800" b="1">
                  <a:ln w="10160">
                    <a:solidFill>
                      <a:srgbClr val="E69DCF"/>
                    </a:solidFill>
                    <a:prstDash val="solid"/>
                  </a:ln>
                  <a:solidFill>
                    <a:srgbClr val="FFFFFF"/>
                  </a:solidFill>
                  <a:effectLst>
                    <a:outerShdw blurRad="38100" dist="22860" dir="5400000" algn="tl" rotWithShape="0">
                      <a:srgbClr val="000000">
                        <a:alpha val="30000"/>
                      </a:srgbClr>
                    </a:outerShdw>
                  </a:effectLst>
                  <a:latin typeface="黑体" panose="02010609060101010101" charset="-122"/>
                  <a:ea typeface="黑体" panose="02010609060101010101" charset="-122"/>
                  <a:cs typeface="黑体" panose="02010609060101010101" charset="-122"/>
                </a:rPr>
                <a:t>模式</a:t>
              </a:r>
              <a:endParaRPr lang="zh-CN" altLang="en-US" sz="2800" b="1">
                <a:ln w="10160">
                  <a:solidFill>
                    <a:srgbClr val="E69DCF"/>
                  </a:solidFill>
                  <a:prstDash val="solid"/>
                </a:ln>
                <a:solidFill>
                  <a:srgbClr val="FFFFFF"/>
                </a:solidFill>
                <a:effectLst>
                  <a:outerShdw blurRad="38100" dist="22860" dir="5400000" algn="tl" rotWithShape="0">
                    <a:srgbClr val="000000">
                      <a:alpha val="30000"/>
                    </a:srgbClr>
                  </a:outerShdw>
                </a:effectLst>
                <a:latin typeface="黑体" panose="02010609060101010101" charset="-122"/>
                <a:ea typeface="黑体" panose="02010609060101010101" charset="-122"/>
                <a:cs typeface="黑体" panose="02010609060101010101" charset="-122"/>
              </a:endParaRPr>
            </a:p>
            <a:p>
              <a:pPr algn="ctr"/>
              <a:r>
                <a:rPr lang="zh-CN" altLang="en-US" sz="2800" b="1">
                  <a:ln w="10160">
                    <a:solidFill>
                      <a:srgbClr val="E69DCF"/>
                    </a:solidFill>
                    <a:prstDash val="solid"/>
                  </a:ln>
                  <a:solidFill>
                    <a:srgbClr val="FFFFFF"/>
                  </a:solidFill>
                  <a:effectLst>
                    <a:outerShdw blurRad="38100" dist="22860" dir="5400000" algn="tl" rotWithShape="0">
                      <a:srgbClr val="000000">
                        <a:alpha val="30000"/>
                      </a:srgbClr>
                    </a:outerShdw>
                  </a:effectLst>
                  <a:latin typeface="黑体" panose="02010609060101010101" charset="-122"/>
                  <a:ea typeface="黑体" panose="02010609060101010101" charset="-122"/>
                  <a:cs typeface="黑体" panose="02010609060101010101" charset="-122"/>
                </a:rPr>
                <a:t>覆盖更广</a:t>
              </a:r>
              <a:endParaRPr lang="zh-CN" altLang="en-US" sz="2800" b="1">
                <a:ln w="10160">
                  <a:solidFill>
                    <a:srgbClr val="E69DCF"/>
                  </a:solidFill>
                  <a:prstDash val="solid"/>
                </a:ln>
                <a:solidFill>
                  <a:srgbClr val="FFFFFF"/>
                </a:solidFill>
                <a:effectLst>
                  <a:outerShdw blurRad="38100" dist="22860" dir="5400000" algn="tl" rotWithShape="0">
                    <a:srgbClr val="000000">
                      <a:alpha val="30000"/>
                    </a:srgbClr>
                  </a:outerShdw>
                </a:effectLst>
                <a:latin typeface="黑体" panose="02010609060101010101" charset="-122"/>
                <a:ea typeface="黑体" panose="02010609060101010101" charset="-122"/>
                <a:cs typeface="黑体" panose="02010609060101010101" charset="-122"/>
              </a:endParaRPr>
            </a:p>
          </p:txBody>
        </p:sp>
      </p:grpSp>
      <p:sp>
        <p:nvSpPr>
          <p:cNvPr id="15" name="文本框 14"/>
          <p:cNvSpPr txBox="1"/>
          <p:nvPr/>
        </p:nvSpPr>
        <p:spPr>
          <a:xfrm>
            <a:off x="2493645" y="1587500"/>
            <a:ext cx="3099435" cy="1106805"/>
          </a:xfrm>
          <a:prstGeom prst="rect">
            <a:avLst/>
          </a:prstGeom>
          <a:noFill/>
        </p:spPr>
        <p:txBody>
          <a:bodyPr wrap="square" rtlCol="0">
            <a:spAutoFit/>
          </a:bodyPr>
          <a:p>
            <a:pPr indent="0" fontAlgn="auto"/>
            <a:r>
              <a:rPr lang="en-US" altLang="zh-CN" sz="2400">
                <a:ln w="22225">
                  <a:solidFill>
                    <a:srgbClr val="E69DCF"/>
                  </a:solidFill>
                  <a:prstDash val="solid"/>
                </a:ln>
                <a:noFill/>
                <a:effectLst/>
                <a:latin typeface="宋体" panose="02010600030101010101" pitchFamily="2" charset="-122"/>
                <a:ea typeface="宋体" panose="02010600030101010101" pitchFamily="2" charset="-122"/>
                <a:sym typeface="+mn-ea"/>
              </a:rPr>
              <a:t>·</a:t>
            </a:r>
            <a:r>
              <a:rPr lang="en-US" altLang="zh-CN" sz="1400">
                <a:solidFill>
                  <a:schemeClr val="bg2">
                    <a:lumMod val="50000"/>
                  </a:schemeClr>
                </a:solidFill>
              </a:rPr>
              <a:t>互联网的发展</a:t>
            </a:r>
            <a:r>
              <a:rPr lang="zh-CN" altLang="en-US" sz="1400">
                <a:solidFill>
                  <a:schemeClr val="bg2">
                    <a:lumMod val="50000"/>
                  </a:schemeClr>
                </a:solidFill>
              </a:rPr>
              <a:t>会让</a:t>
            </a:r>
            <a:r>
              <a:rPr lang="zh-CN" altLang="en-US" sz="1400">
                <a:solidFill>
                  <a:schemeClr val="bg2">
                    <a:lumMod val="50000"/>
                  </a:schemeClr>
                </a:solidFill>
              </a:rPr>
              <a:t>更多</a:t>
            </a:r>
            <a:r>
              <a:rPr lang="en-US" altLang="zh-CN" sz="1400">
                <a:solidFill>
                  <a:schemeClr val="bg2">
                    <a:lumMod val="50000"/>
                  </a:schemeClr>
                </a:solidFill>
              </a:rPr>
              <a:t>美容</a:t>
            </a:r>
            <a:r>
              <a:rPr lang="zh-CN" altLang="en-US" sz="1400">
                <a:solidFill>
                  <a:schemeClr val="bg2">
                    <a:lumMod val="50000"/>
                  </a:schemeClr>
                </a:solidFill>
              </a:rPr>
              <a:t>店愿意</a:t>
            </a:r>
            <a:r>
              <a:rPr lang="en-US" altLang="zh-CN" sz="1400">
                <a:solidFill>
                  <a:schemeClr val="bg2">
                    <a:lumMod val="50000"/>
                  </a:schemeClr>
                </a:solidFill>
              </a:rPr>
              <a:t>构建基于会员管理的O2O营销闭环</a:t>
            </a:r>
            <a:r>
              <a:rPr lang="zh-CN" altLang="en-US" sz="1400">
                <a:solidFill>
                  <a:schemeClr val="bg2">
                    <a:lumMod val="50000"/>
                  </a:schemeClr>
                </a:solidFill>
              </a:rPr>
              <a:t>，升级产品和服务，将店铺移动互联网化以吸引更多顾客消费。</a:t>
            </a:r>
            <a:endParaRPr lang="zh-CN" altLang="en-US" sz="1400">
              <a:solidFill>
                <a:schemeClr val="bg2">
                  <a:lumMod val="50000"/>
                </a:schemeClr>
              </a:solidFill>
            </a:endParaRPr>
          </a:p>
        </p:txBody>
      </p:sp>
      <p:sp>
        <p:nvSpPr>
          <p:cNvPr id="16" name="文本框 15"/>
          <p:cNvSpPr txBox="1"/>
          <p:nvPr/>
        </p:nvSpPr>
        <p:spPr>
          <a:xfrm>
            <a:off x="8087360" y="4177030"/>
            <a:ext cx="3502025" cy="1106805"/>
          </a:xfrm>
          <a:prstGeom prst="rect">
            <a:avLst/>
          </a:prstGeom>
          <a:noFill/>
        </p:spPr>
        <p:txBody>
          <a:bodyPr wrap="square" rtlCol="0">
            <a:spAutoFit/>
          </a:bodyPr>
          <a:p>
            <a:r>
              <a:rPr lang="en-US" altLang="zh-CN" sz="2400">
                <a:ln w="22225">
                  <a:solidFill>
                    <a:schemeClr val="accent6"/>
                  </a:solidFill>
                  <a:prstDash val="solid"/>
                </a:ln>
                <a:noFill/>
                <a:effectLst/>
                <a:latin typeface="宋体" panose="02010600030101010101" pitchFamily="2" charset="-122"/>
                <a:ea typeface="宋体" panose="02010600030101010101" pitchFamily="2" charset="-122"/>
                <a:sym typeface="+mn-ea"/>
              </a:rPr>
              <a:t>·</a:t>
            </a:r>
            <a:r>
              <a:rPr lang="zh-CN" altLang="en-US" sz="1400">
                <a:solidFill>
                  <a:schemeClr val="bg2">
                    <a:lumMod val="50000"/>
                  </a:schemeClr>
                </a:solidFill>
              </a:rPr>
              <a:t>相比传统整形，轻医美意味着更“轻”的实施方式、更灵活的操作手段，简单便捷、安全、成本低、耗时短的优点会更容易被消费者接受。</a:t>
            </a:r>
            <a:endParaRPr lang="zh-CN" altLang="en-US" sz="1400">
              <a:solidFill>
                <a:schemeClr val="bg2">
                  <a:lumMod val="50000"/>
                </a:schemeClr>
              </a:solidFill>
            </a:endParaRPr>
          </a:p>
        </p:txBody>
      </p:sp>
      <p:sp>
        <p:nvSpPr>
          <p:cNvPr id="17" name="文本框 16"/>
          <p:cNvSpPr txBox="1"/>
          <p:nvPr/>
        </p:nvSpPr>
        <p:spPr>
          <a:xfrm>
            <a:off x="2640330" y="4392295"/>
            <a:ext cx="3281680" cy="891540"/>
          </a:xfrm>
          <a:prstGeom prst="rect">
            <a:avLst/>
          </a:prstGeom>
          <a:noFill/>
        </p:spPr>
        <p:txBody>
          <a:bodyPr wrap="square" rtlCol="0">
            <a:spAutoFit/>
          </a:bodyPr>
          <a:p>
            <a:r>
              <a:rPr lang="en-US" altLang="zh-CN" sz="2400">
                <a:ln w="22225">
                  <a:solidFill>
                    <a:schemeClr val="accent2"/>
                  </a:solidFill>
                  <a:prstDash val="solid"/>
                </a:ln>
                <a:solidFill>
                  <a:schemeClr val="accent4">
                    <a:lumMod val="60000"/>
                    <a:lumOff val="40000"/>
                  </a:schemeClr>
                </a:solidFill>
                <a:effectLst/>
                <a:latin typeface="宋体" panose="02010600030101010101" pitchFamily="2" charset="-122"/>
                <a:ea typeface="宋体" panose="02010600030101010101" pitchFamily="2" charset="-122"/>
                <a:sym typeface="+mn-ea"/>
              </a:rPr>
              <a:t>·</a:t>
            </a:r>
            <a:r>
              <a:rPr lang="zh-CN" altLang="en-US" sz="1400">
                <a:solidFill>
                  <a:schemeClr val="bg2">
                    <a:lumMod val="50000"/>
                  </a:schemeClr>
                </a:solidFill>
              </a:rPr>
              <a:t>由于行业竞争愈发激烈，美业的经营模式正由小店单店做大、单一走向综合、品牌机构趋向连锁加盟的趋势发展。</a:t>
            </a:r>
            <a:endParaRPr lang="zh-CN" altLang="en-US" sz="1400">
              <a:solidFill>
                <a:schemeClr val="bg2">
                  <a:lumMod val="50000"/>
                </a:schemeClr>
              </a:solidFill>
            </a:endParaRPr>
          </a:p>
        </p:txBody>
      </p:sp>
      <p:sp>
        <p:nvSpPr>
          <p:cNvPr id="18" name="文本框 17"/>
          <p:cNvSpPr txBox="1"/>
          <p:nvPr/>
        </p:nvSpPr>
        <p:spPr>
          <a:xfrm>
            <a:off x="7926070" y="1694815"/>
            <a:ext cx="3214370" cy="891540"/>
          </a:xfrm>
          <a:prstGeom prst="rect">
            <a:avLst/>
          </a:prstGeom>
          <a:noFill/>
        </p:spPr>
        <p:txBody>
          <a:bodyPr wrap="square" rtlCol="0">
            <a:spAutoFit/>
          </a:bodyPr>
          <a:p>
            <a:r>
              <a:rPr lang="en-US" altLang="zh-CN" sz="2400">
                <a:ln w="22225">
                  <a:solidFill>
                    <a:schemeClr val="accent1">
                      <a:lumMod val="75000"/>
                    </a:schemeClr>
                  </a:solidFill>
                  <a:prstDash val="solid"/>
                </a:ln>
                <a:noFill/>
                <a:effectLst/>
                <a:latin typeface="宋体" panose="02010600030101010101" pitchFamily="2" charset="-122"/>
                <a:ea typeface="宋体" panose="02010600030101010101" pitchFamily="2" charset="-122"/>
                <a:sym typeface="+mn-ea"/>
              </a:rPr>
              <a:t>·</a:t>
            </a:r>
            <a:r>
              <a:rPr lang="en-US" altLang="zh-CN" sz="1400">
                <a:solidFill>
                  <a:schemeClr val="bg2">
                    <a:lumMod val="50000"/>
                  </a:schemeClr>
                </a:solidFill>
              </a:rPr>
              <a:t>顾客的选择越来越多，对产品要求越来越高，</a:t>
            </a:r>
            <a:r>
              <a:rPr lang="zh-CN" altLang="en-US" sz="1400">
                <a:solidFill>
                  <a:schemeClr val="bg2">
                    <a:lumMod val="50000"/>
                  </a:schemeClr>
                </a:solidFill>
              </a:rPr>
              <a:t>美容店的产品和服务必须更专业、更规范才能获得消费者的青睐。</a:t>
            </a:r>
            <a:endParaRPr lang="zh-CN" altLang="en-US" sz="1400">
              <a:solidFill>
                <a:schemeClr val="bg2">
                  <a:lumMod val="50000"/>
                </a:schemeClr>
              </a:solidFill>
            </a:endParaRPr>
          </a:p>
        </p:txBody>
      </p:sp>
      <p:sp>
        <p:nvSpPr>
          <p:cNvPr id="20" name="文本框 19"/>
          <p:cNvSpPr txBox="1"/>
          <p:nvPr/>
        </p:nvSpPr>
        <p:spPr>
          <a:xfrm>
            <a:off x="258445" y="160020"/>
            <a:ext cx="1879600" cy="521970"/>
          </a:xfrm>
          <a:prstGeom prst="rect">
            <a:avLst/>
          </a:prstGeom>
          <a:noFill/>
        </p:spPr>
        <p:txBody>
          <a:bodyPr wrap="square" rtlCol="0">
            <a:spAutoFit/>
          </a:bodyPr>
          <a:p>
            <a:pPr algn="l"/>
            <a:r>
              <a:rPr lang="zh-CN" altLang="zh-CN" sz="2400" b="1" kern="100" dirty="0">
                <a:solidFill>
                  <a:srgbClr val="337AFF"/>
                </a:solidFill>
                <a:effectLst/>
                <a:latin typeface="宋体" panose="02010600030101010101" pitchFamily="2" charset="-122"/>
                <a:ea typeface="宋体" panose="02010600030101010101" pitchFamily="2" charset="-122"/>
                <a:cs typeface="宋体" panose="02010600030101010101" pitchFamily="2" charset="-122"/>
              </a:rPr>
              <a:t>未来趋势</a:t>
            </a:r>
            <a:endParaRPr lang="zh-CN" altLang="zh-CN" sz="2800" kern="100" dirty="0">
              <a:solidFill>
                <a:srgbClr val="3370FF"/>
              </a:solidFill>
              <a:effectLst/>
              <a:latin typeface="Source Han Sans Heavy" panose="020B0A00000000000000" charset="-122"/>
              <a:ea typeface="Source Han Sans Heavy" panose="020B0A00000000000000" charset="-122"/>
              <a:cs typeface="宋体" panose="02010600030101010101" pitchFamily="2" charset="-122"/>
            </a:endParaRPr>
          </a:p>
        </p:txBody>
      </p:sp>
      <p:pic>
        <p:nvPicPr>
          <p:cNvPr id="4" name="图片 3" descr="logo透明"/>
          <p:cNvPicPr>
            <a:picLocks noChangeAspect="1"/>
          </p:cNvPicPr>
          <p:nvPr/>
        </p:nvPicPr>
        <p:blipFill>
          <a:blip r:embed="rId1"/>
          <a:stretch>
            <a:fillRect/>
          </a:stretch>
        </p:blipFill>
        <p:spPr>
          <a:xfrm>
            <a:off x="10913110" y="76200"/>
            <a:ext cx="1144270" cy="55181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4525645" y="1657350"/>
            <a:ext cx="2722880" cy="3169285"/>
          </a:xfrm>
          <a:prstGeom prst="rect">
            <a:avLst/>
          </a:prstGeom>
          <a:solidFill>
            <a:schemeClr val="bg1">
              <a:alpha val="0"/>
            </a:schemeClr>
          </a:solidFill>
        </p:spPr>
        <p:txBody>
          <a:bodyPr wrap="none" rtlCol="0">
            <a:spAutoFit/>
          </a:bodyPr>
          <a:p>
            <a:r>
              <a:rPr lang="en-US" altLang="zh-CN" sz="20000">
                <a:solidFill>
                  <a:srgbClr val="337AFF">
                    <a:alpha val="68000"/>
                  </a:srgbClr>
                </a:solidFill>
              </a:rPr>
              <a:t>02</a:t>
            </a:r>
            <a:endParaRPr lang="en-US" altLang="zh-CN" sz="20000">
              <a:solidFill>
                <a:srgbClr val="337AFF">
                  <a:alpha val="68000"/>
                </a:srgbClr>
              </a:solidFill>
            </a:endParaRPr>
          </a:p>
        </p:txBody>
      </p:sp>
      <p:sp>
        <p:nvSpPr>
          <p:cNvPr id="3" name="文本框 2"/>
          <p:cNvSpPr txBox="1"/>
          <p:nvPr/>
        </p:nvSpPr>
        <p:spPr>
          <a:xfrm>
            <a:off x="2974340" y="2886075"/>
            <a:ext cx="5826125" cy="922020"/>
          </a:xfrm>
          <a:prstGeom prst="rect">
            <a:avLst/>
          </a:prstGeom>
          <a:noFill/>
        </p:spPr>
        <p:txBody>
          <a:bodyPr wrap="none" rtlCol="0">
            <a:spAutoFit/>
          </a:bodyPr>
          <a:p>
            <a:pPr algn="l"/>
            <a:r>
              <a:rPr lang="en-US" sz="5400" dirty="0">
                <a:solidFill>
                  <a:schemeClr val="tx1"/>
                </a:solidFill>
                <a:latin typeface="Source Han Sans Heavy" panose="020B0A00000000000000" charset="-122"/>
                <a:ea typeface="Source Han Sans Heavy" panose="020B0A00000000000000" charset="-122"/>
                <a:cs typeface="Source Han Sans Heavy" panose="020B0A00000000000000" charset="-122"/>
                <a:sym typeface="+mn-ea"/>
              </a:rPr>
              <a:t> </a:t>
            </a:r>
            <a:r>
              <a:rPr lang="zh-CN" altLang="en-US" sz="5400" dirty="0">
                <a:solidFill>
                  <a:schemeClr val="tx1"/>
                </a:solidFill>
                <a:latin typeface="Source Han Sans Heavy" panose="020B0A00000000000000" charset="-122"/>
                <a:ea typeface="Source Han Sans Heavy" panose="020B0A00000000000000" charset="-122"/>
                <a:cs typeface="Source Han Sans Heavy" panose="020B0A00000000000000" charset="-122"/>
                <a:sym typeface="+mn-ea"/>
              </a:rPr>
              <a:t>消费者与常见店铺</a:t>
            </a:r>
            <a:endParaRPr lang="zh-CN" altLang="en-US" sz="5400" dirty="0">
              <a:solidFill>
                <a:schemeClr val="tx1"/>
              </a:solidFill>
              <a:latin typeface="Source Han Sans Heavy" panose="020B0A00000000000000" charset="-122"/>
              <a:ea typeface="Source Han Sans Heavy" panose="020B0A00000000000000" charset="-122"/>
              <a:cs typeface="Source Han Sans Heavy" panose="020B0A00000000000000" charset="-122"/>
              <a:sym typeface="+mn-ea"/>
            </a:endParaRPr>
          </a:p>
        </p:txBody>
      </p:sp>
      <p:sp>
        <p:nvSpPr>
          <p:cNvPr id="7" name="椭圆 6"/>
          <p:cNvSpPr/>
          <p:nvPr/>
        </p:nvSpPr>
        <p:spPr>
          <a:xfrm>
            <a:off x="-762000" y="-686796"/>
            <a:ext cx="2538649" cy="2538649"/>
          </a:xfrm>
          <a:prstGeom prst="ellipse">
            <a:avLst/>
          </a:prstGeom>
          <a:gradFill>
            <a:gsLst>
              <a:gs pos="12000">
                <a:schemeClr val="accent5">
                  <a:lumMod val="60000"/>
                  <a:lumOff val="40000"/>
                </a:schemeClr>
              </a:gs>
              <a:gs pos="100000">
                <a:srgbClr val="3370FF">
                  <a:alpha val="68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椭圆 7"/>
          <p:cNvSpPr/>
          <p:nvPr/>
        </p:nvSpPr>
        <p:spPr>
          <a:xfrm>
            <a:off x="10126345" y="4663714"/>
            <a:ext cx="2538649" cy="2538649"/>
          </a:xfrm>
          <a:prstGeom prst="ellipse">
            <a:avLst/>
          </a:prstGeom>
          <a:gradFill>
            <a:gsLst>
              <a:gs pos="12000">
                <a:schemeClr val="accent5">
                  <a:lumMod val="60000"/>
                  <a:lumOff val="40000"/>
                </a:schemeClr>
              </a:gs>
              <a:gs pos="100000">
                <a:srgbClr val="3370FF">
                  <a:alpha val="68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2" name="椭圆 31"/>
          <p:cNvSpPr/>
          <p:nvPr/>
        </p:nvSpPr>
        <p:spPr>
          <a:xfrm>
            <a:off x="4004300" y="2475106"/>
            <a:ext cx="233704" cy="254609"/>
          </a:xfrm>
          <a:prstGeom prst="ellipse">
            <a:avLst/>
          </a:prstGeom>
          <a:gradFill>
            <a:gsLst>
              <a:gs pos="0">
                <a:srgbClr val="9DC3E6"/>
              </a:gs>
              <a:gs pos="100000">
                <a:srgbClr val="7EA1F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椭圆 9"/>
          <p:cNvSpPr/>
          <p:nvPr/>
        </p:nvSpPr>
        <p:spPr>
          <a:xfrm>
            <a:off x="7600940" y="3807971"/>
            <a:ext cx="233704" cy="254609"/>
          </a:xfrm>
          <a:prstGeom prst="ellipse">
            <a:avLst/>
          </a:prstGeom>
          <a:gradFill>
            <a:gsLst>
              <a:gs pos="0">
                <a:srgbClr val="9DC3E6"/>
              </a:gs>
              <a:gs pos="100000">
                <a:srgbClr val="7EA1F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文本框 3"/>
          <p:cNvSpPr txBox="1"/>
          <p:nvPr/>
        </p:nvSpPr>
        <p:spPr>
          <a:xfrm>
            <a:off x="4004310" y="4191635"/>
            <a:ext cx="3840480" cy="368300"/>
          </a:xfrm>
          <a:prstGeom prst="rect">
            <a:avLst/>
          </a:prstGeom>
          <a:noFill/>
        </p:spPr>
        <p:txBody>
          <a:bodyPr wrap="none" rtlCol="0">
            <a:spAutoFit/>
          </a:bodyPr>
          <a:p>
            <a:r>
              <a:rPr lang="zh-CN" altLang="en-US"/>
              <a:t>消费者概况   常见店铺   商家特征 </a:t>
            </a:r>
            <a:endParaRPr lang="zh-CN" altLang="en-US"/>
          </a:p>
        </p:txBody>
      </p:sp>
      <p:cxnSp>
        <p:nvCxnSpPr>
          <p:cNvPr id="13" name="直接连接符 12"/>
          <p:cNvCxnSpPr/>
          <p:nvPr/>
        </p:nvCxnSpPr>
        <p:spPr>
          <a:xfrm>
            <a:off x="5452809" y="4190318"/>
            <a:ext cx="0" cy="369332"/>
          </a:xfrm>
          <a:prstGeom prst="line">
            <a:avLst/>
          </a:prstGeom>
          <a:ln w="19050">
            <a:solidFill>
              <a:srgbClr val="337AFF"/>
            </a:solidFill>
          </a:ln>
        </p:spPr>
        <p:style>
          <a:lnRef idx="1">
            <a:schemeClr val="accent1"/>
          </a:lnRef>
          <a:fillRef idx="0">
            <a:schemeClr val="accent1"/>
          </a:fillRef>
          <a:effectRef idx="0">
            <a:schemeClr val="accent1"/>
          </a:effectRef>
          <a:fontRef idx="minor">
            <a:schemeClr val="tx1"/>
          </a:fontRef>
        </p:style>
      </p:cxnSp>
      <p:cxnSp>
        <p:nvCxnSpPr>
          <p:cNvPr id="2" name="直接连接符 1"/>
          <p:cNvCxnSpPr/>
          <p:nvPr/>
        </p:nvCxnSpPr>
        <p:spPr>
          <a:xfrm>
            <a:off x="6717094" y="4191588"/>
            <a:ext cx="0" cy="369332"/>
          </a:xfrm>
          <a:prstGeom prst="line">
            <a:avLst/>
          </a:prstGeom>
          <a:ln w="19050">
            <a:solidFill>
              <a:srgbClr val="337AFF"/>
            </a:solidFill>
          </a:ln>
        </p:spPr>
        <p:style>
          <a:lnRef idx="1">
            <a:schemeClr val="accent1"/>
          </a:lnRef>
          <a:fillRef idx="0">
            <a:schemeClr val="accent1"/>
          </a:fillRef>
          <a:effectRef idx="0">
            <a:schemeClr val="accent1"/>
          </a:effectRef>
          <a:fontRef idx="minor">
            <a:schemeClr val="tx1"/>
          </a:fontRef>
        </p:style>
      </p:cxnSp>
      <p:pic>
        <p:nvPicPr>
          <p:cNvPr id="5" name="图片 4" descr="logo透明"/>
          <p:cNvPicPr>
            <a:picLocks noChangeAspect="1"/>
          </p:cNvPicPr>
          <p:nvPr/>
        </p:nvPicPr>
        <p:blipFill>
          <a:blip r:embed="rId1"/>
          <a:stretch>
            <a:fillRect/>
          </a:stretch>
        </p:blipFill>
        <p:spPr>
          <a:xfrm>
            <a:off x="10913110" y="76200"/>
            <a:ext cx="1144270" cy="55181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650240" y="1870075"/>
            <a:ext cx="10744200" cy="2168525"/>
          </a:xfrm>
          <a:prstGeom prst="rect">
            <a:avLst/>
          </a:prstGeom>
          <a:noFill/>
        </p:spPr>
        <p:txBody>
          <a:bodyPr wrap="square" rtlCol="0" anchor="t">
            <a:spAutoFit/>
          </a:bodyPr>
          <a:p>
            <a:pPr fontAlgn="auto">
              <a:lnSpc>
                <a:spcPct val="150000"/>
              </a:lnSpc>
            </a:pPr>
            <a:r>
              <a:rPr lang="zh-CN" altLang="en-US" b="1">
                <a:solidFill>
                  <a:schemeClr val="bg2">
                    <a:lumMod val="25000"/>
                  </a:schemeClr>
                </a:solidFill>
                <a:latin typeface="宋体" panose="02010600030101010101" pitchFamily="2" charset="-122"/>
                <a:ea typeface="宋体" panose="02010600030101010101" pitchFamily="2" charset="-122"/>
                <a:cs typeface="宋体" panose="02010600030101010101" pitchFamily="2" charset="-122"/>
              </a:rPr>
              <a:t>美团APP和大众点评APP用户数据显示，2019年上半年，20-40岁年龄段的美业活跃用户占比为92.1％。其中30岁以下(含30岁)活跃用户占比超过55％。</a:t>
            </a:r>
            <a:r>
              <a:rPr lang="en-US" altLang="zh-CN" b="1">
                <a:solidFill>
                  <a:schemeClr val="bg2">
                    <a:lumMod val="25000"/>
                  </a:schemeClr>
                </a:solidFill>
                <a:latin typeface="宋体" panose="02010600030101010101" pitchFamily="2" charset="-122"/>
                <a:ea typeface="宋体" panose="02010600030101010101" pitchFamily="2" charset="-122"/>
                <a:cs typeface="宋体" panose="02010600030101010101" pitchFamily="2" charset="-122"/>
              </a:rPr>
              <a:t>——</a:t>
            </a:r>
            <a:r>
              <a:rPr lang="zh-CN" altLang="en-US" b="1">
                <a:solidFill>
                  <a:schemeClr val="bg2">
                    <a:lumMod val="25000"/>
                  </a:schemeClr>
                </a:solidFill>
                <a:latin typeface="宋体" panose="02010600030101010101" pitchFamily="2" charset="-122"/>
                <a:ea typeface="宋体" panose="02010600030101010101" pitchFamily="2" charset="-122"/>
                <a:cs typeface="宋体" panose="02010600030101010101" pitchFamily="2" charset="-122"/>
                <a:sym typeface="+mn-ea"/>
              </a:rPr>
              <a:t>美团研究院</a:t>
            </a:r>
            <a:r>
              <a:rPr lang="zh-CN" altLang="en-US" b="1">
                <a:solidFill>
                  <a:schemeClr val="bg2">
                    <a:lumMod val="25000"/>
                  </a:schemeClr>
                </a:solidFill>
                <a:latin typeface="宋体" panose="02010600030101010101" pitchFamily="2" charset="-122"/>
                <a:ea typeface="宋体" panose="02010600030101010101" pitchFamily="2" charset="-122"/>
                <a:cs typeface="宋体" panose="02010600030101010101" pitchFamily="2" charset="-122"/>
                <a:sym typeface="+mn-ea"/>
              </a:rPr>
              <a:t>《2019年中国生活美容行业发展报告》</a:t>
            </a:r>
            <a:endParaRPr lang="zh-CN" altLang="en-US" b="1">
              <a:solidFill>
                <a:schemeClr val="bg2">
                  <a:lumMod val="25000"/>
                </a:schemeClr>
              </a:solidFill>
              <a:latin typeface="宋体" panose="02010600030101010101" pitchFamily="2" charset="-122"/>
              <a:ea typeface="宋体" panose="02010600030101010101" pitchFamily="2" charset="-122"/>
              <a:cs typeface="宋体" panose="02010600030101010101" pitchFamily="2" charset="-122"/>
            </a:endParaRPr>
          </a:p>
          <a:p>
            <a:pPr fontAlgn="auto">
              <a:lnSpc>
                <a:spcPct val="150000"/>
              </a:lnSpc>
            </a:pPr>
            <a:endParaRPr lang="zh-CN" altLang="en-US">
              <a:solidFill>
                <a:schemeClr val="bg2">
                  <a:lumMod val="25000"/>
                </a:schemeClr>
              </a:solidFill>
              <a:latin typeface="宋体" panose="02010600030101010101" pitchFamily="2" charset="-122"/>
              <a:ea typeface="宋体" panose="02010600030101010101" pitchFamily="2" charset="-122"/>
              <a:cs typeface="宋体" panose="02010600030101010101" pitchFamily="2" charset="-122"/>
            </a:endParaRPr>
          </a:p>
          <a:p>
            <a:pPr fontAlgn="auto">
              <a:lnSpc>
                <a:spcPct val="150000"/>
              </a:lnSpc>
            </a:pPr>
            <a:r>
              <a:rPr lang="zh-CN" altLang="en-US" b="1">
                <a:solidFill>
                  <a:srgbClr val="337AFF"/>
                </a:solidFill>
                <a:latin typeface="宋体" panose="02010600030101010101" pitchFamily="2" charset="-122"/>
                <a:ea typeface="宋体" panose="02010600030101010101" pitchFamily="2" charset="-122"/>
                <a:cs typeface="宋体" panose="02010600030101010101" pitchFamily="2" charset="-122"/>
              </a:rPr>
              <a:t>以90后为代表的新消费群体更关注个性化、多样化、体验式的享受型服务，喜欢通过手机寻找美业店铺，筛选服务，提前预约完成购买和体验后进行评价。</a:t>
            </a:r>
            <a:endParaRPr lang="zh-CN" altLang="en-US" b="1">
              <a:solidFill>
                <a:srgbClr val="337AFF"/>
              </a:solidFill>
              <a:latin typeface="宋体" panose="02010600030101010101" pitchFamily="2" charset="-122"/>
              <a:ea typeface="宋体" panose="02010600030101010101" pitchFamily="2" charset="-122"/>
              <a:cs typeface="宋体" panose="02010600030101010101" pitchFamily="2" charset="-122"/>
            </a:endParaRPr>
          </a:p>
        </p:txBody>
      </p:sp>
      <p:sp>
        <p:nvSpPr>
          <p:cNvPr id="4" name="文本框 3"/>
          <p:cNvSpPr txBox="1"/>
          <p:nvPr/>
        </p:nvSpPr>
        <p:spPr>
          <a:xfrm>
            <a:off x="277495" y="150495"/>
            <a:ext cx="1879600" cy="460375"/>
          </a:xfrm>
          <a:prstGeom prst="rect">
            <a:avLst/>
          </a:prstGeom>
          <a:noFill/>
        </p:spPr>
        <p:txBody>
          <a:bodyPr wrap="square" rtlCol="0">
            <a:spAutoFit/>
          </a:bodyPr>
          <a:p>
            <a:pPr algn="l"/>
            <a:r>
              <a:rPr lang="zh-CN" altLang="zh-CN" sz="2400" b="1" kern="100" dirty="0">
                <a:solidFill>
                  <a:srgbClr val="337AFF"/>
                </a:solidFill>
                <a:effectLst/>
                <a:latin typeface="宋体" panose="02010600030101010101" pitchFamily="2" charset="-122"/>
                <a:ea typeface="宋体" panose="02010600030101010101" pitchFamily="2" charset="-122"/>
                <a:cs typeface="宋体" panose="02010600030101010101" pitchFamily="2" charset="-122"/>
              </a:rPr>
              <a:t>消费者概况</a:t>
            </a:r>
            <a:endParaRPr lang="zh-CN" altLang="zh-CN" sz="2400" b="1" kern="100" dirty="0">
              <a:solidFill>
                <a:srgbClr val="337AFF"/>
              </a:solidFill>
              <a:effectLst/>
              <a:latin typeface="宋体" panose="02010600030101010101" pitchFamily="2" charset="-122"/>
              <a:ea typeface="宋体" panose="02010600030101010101" pitchFamily="2" charset="-122"/>
              <a:cs typeface="宋体" panose="02010600030101010101" pitchFamily="2" charset="-122"/>
            </a:endParaRPr>
          </a:p>
        </p:txBody>
      </p:sp>
      <p:pic>
        <p:nvPicPr>
          <p:cNvPr id="5" name="图片 4" descr="logo透明"/>
          <p:cNvPicPr>
            <a:picLocks noChangeAspect="1"/>
          </p:cNvPicPr>
          <p:nvPr/>
        </p:nvPicPr>
        <p:blipFill>
          <a:blip r:embed="rId1"/>
          <a:stretch>
            <a:fillRect/>
          </a:stretch>
        </p:blipFill>
        <p:spPr>
          <a:xfrm>
            <a:off x="10913110" y="76200"/>
            <a:ext cx="1144270" cy="55181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alpha val="72000"/>
          </a:schemeClr>
        </a:solidFill>
        <a:effectLst/>
      </p:bgPr>
    </p:bg>
    <p:spTree>
      <p:nvGrpSpPr>
        <p:cNvPr id="1" name=""/>
        <p:cNvGrpSpPr/>
        <p:nvPr/>
      </p:nvGrpSpPr>
      <p:grpSpPr>
        <a:xfrm>
          <a:off x="0" y="0"/>
          <a:ext cx="0" cy="0"/>
          <a:chOff x="0" y="0"/>
          <a:chExt cx="0" cy="0"/>
        </a:xfrm>
      </p:grpSpPr>
      <p:sp>
        <p:nvSpPr>
          <p:cNvPr id="18" name="文本框 17"/>
          <p:cNvSpPr txBox="1"/>
          <p:nvPr/>
        </p:nvSpPr>
        <p:spPr>
          <a:xfrm>
            <a:off x="1404620" y="909955"/>
            <a:ext cx="1179830" cy="953135"/>
          </a:xfrm>
          <a:prstGeom prst="rect">
            <a:avLst/>
          </a:prstGeom>
          <a:noFill/>
        </p:spPr>
        <p:txBody>
          <a:bodyPr wrap="square" rtlCol="0" anchor="t">
            <a:spAutoFit/>
          </a:bodyPr>
          <a:p>
            <a:r>
              <a:rPr lang="en-US" altLang="zh-CN" sz="2800" b="1" kern="100" dirty="0">
                <a:solidFill>
                  <a:schemeClr val="bg1"/>
                </a:solidFill>
                <a:effectLst/>
                <a:latin typeface="Source Han Sans Heavy" panose="020B0A00000000000000" charset="-122"/>
                <a:ea typeface="Source Han Sans Heavy" panose="020B0A00000000000000" charset="-122"/>
                <a:cs typeface="Times New Roman" panose="02020603050405020304" pitchFamily="18" charset="0"/>
                <a:sym typeface="+mn-ea"/>
              </a:rPr>
              <a:t>4S</a:t>
            </a:r>
            <a:r>
              <a:rPr lang="zh-CN" altLang="en-US" sz="2800" b="1" kern="100" dirty="0">
                <a:solidFill>
                  <a:schemeClr val="bg1"/>
                </a:solidFill>
                <a:effectLst/>
                <a:latin typeface="Source Han Sans Heavy" panose="020B0A00000000000000" charset="-122"/>
                <a:ea typeface="Source Han Sans Heavy" panose="020B0A00000000000000" charset="-122"/>
                <a:cs typeface="Times New Roman" panose="02020603050405020304" pitchFamily="18" charset="0"/>
                <a:sym typeface="+mn-ea"/>
              </a:rPr>
              <a:t>店模式</a:t>
            </a:r>
            <a:endParaRPr lang="zh-CN" altLang="en-US" sz="2800" b="1" kern="100" dirty="0">
              <a:solidFill>
                <a:schemeClr val="bg1"/>
              </a:solidFill>
              <a:effectLst/>
              <a:latin typeface="Source Han Sans Heavy" panose="020B0A00000000000000" charset="-122"/>
              <a:ea typeface="Source Han Sans Heavy" panose="020B0A00000000000000" charset="-122"/>
              <a:cs typeface="Times New Roman" panose="02020603050405020304" pitchFamily="18" charset="0"/>
              <a:sym typeface="+mn-ea"/>
            </a:endParaRPr>
          </a:p>
        </p:txBody>
      </p:sp>
      <p:sp>
        <p:nvSpPr>
          <p:cNvPr id="19" name="文本框 18"/>
          <p:cNvSpPr txBox="1"/>
          <p:nvPr/>
        </p:nvSpPr>
        <p:spPr>
          <a:xfrm>
            <a:off x="7237095" y="3016250"/>
            <a:ext cx="1829435" cy="460375"/>
          </a:xfrm>
          <a:prstGeom prst="rect">
            <a:avLst/>
          </a:prstGeom>
          <a:noFill/>
        </p:spPr>
        <p:txBody>
          <a:bodyPr wrap="square" rtlCol="0" anchor="t">
            <a:spAutoFit/>
          </a:bodyPr>
          <a:p>
            <a:pPr algn="ctr"/>
            <a:r>
              <a:rPr lang="zh-CN" altLang="en-US" sz="2400" b="1" kern="100" dirty="0">
                <a:solidFill>
                  <a:srgbClr val="3370FF"/>
                </a:solidFill>
                <a:effectLst/>
                <a:latin typeface="Source Han Sans Heavy" panose="020B0A00000000000000" charset="-122"/>
                <a:ea typeface="Source Han Sans Heavy" panose="020B0A00000000000000" charset="-122"/>
                <a:cs typeface="Times New Roman" panose="02020603050405020304" pitchFamily="18" charset="0"/>
                <a:sym typeface="+mn-ea"/>
              </a:rPr>
              <a:t>基础护理店</a:t>
            </a:r>
            <a:endParaRPr lang="zh-CN" altLang="en-US" sz="2400" b="1" kern="100" dirty="0">
              <a:solidFill>
                <a:srgbClr val="3370FF"/>
              </a:solidFill>
              <a:effectLst/>
              <a:latin typeface="Source Han Sans Heavy" panose="020B0A00000000000000" charset="-122"/>
              <a:ea typeface="Source Han Sans Heavy" panose="020B0A00000000000000" charset="-122"/>
              <a:cs typeface="Times New Roman" panose="02020603050405020304" pitchFamily="18" charset="0"/>
              <a:sym typeface="+mn-ea"/>
            </a:endParaRPr>
          </a:p>
        </p:txBody>
      </p:sp>
      <p:pic>
        <p:nvPicPr>
          <p:cNvPr id="23" name="图片 22" descr="小房子"/>
          <p:cNvPicPr>
            <a:picLocks noChangeAspect="1"/>
          </p:cNvPicPr>
          <p:nvPr/>
        </p:nvPicPr>
        <p:blipFill>
          <a:blip r:embed="rId1"/>
          <a:srcRect l="41762" t="39004" r="41060" b="39397"/>
          <a:stretch>
            <a:fillRect/>
          </a:stretch>
        </p:blipFill>
        <p:spPr>
          <a:xfrm>
            <a:off x="1972945" y="770890"/>
            <a:ext cx="1166495" cy="977900"/>
          </a:xfrm>
          <a:prstGeom prst="rect">
            <a:avLst/>
          </a:prstGeom>
          <a:effectLst>
            <a:outerShdw blurRad="50800" dist="38100" dir="2700000" algn="tl" rotWithShape="0">
              <a:prstClr val="black">
                <a:alpha val="40000"/>
              </a:prstClr>
            </a:outerShdw>
          </a:effectLst>
        </p:spPr>
      </p:pic>
      <p:pic>
        <p:nvPicPr>
          <p:cNvPr id="24" name="图片 23" descr="小房子"/>
          <p:cNvPicPr>
            <a:picLocks noChangeAspect="1"/>
          </p:cNvPicPr>
          <p:nvPr/>
        </p:nvPicPr>
        <p:blipFill>
          <a:blip r:embed="rId1"/>
          <a:srcRect l="41762" t="39004" r="41060" b="39397"/>
          <a:stretch>
            <a:fillRect/>
          </a:stretch>
        </p:blipFill>
        <p:spPr>
          <a:xfrm>
            <a:off x="2042795" y="2613025"/>
            <a:ext cx="1166495" cy="977900"/>
          </a:xfrm>
          <a:prstGeom prst="rect">
            <a:avLst/>
          </a:prstGeom>
          <a:effectLst>
            <a:outerShdw blurRad="50800" dist="38100" dir="2700000" algn="tl" rotWithShape="0">
              <a:prstClr val="black">
                <a:alpha val="40000"/>
              </a:prstClr>
            </a:outerShdw>
          </a:effectLst>
        </p:spPr>
      </p:pic>
      <p:pic>
        <p:nvPicPr>
          <p:cNvPr id="26" name="图片 25" descr="小房子"/>
          <p:cNvPicPr>
            <a:picLocks noChangeAspect="1"/>
          </p:cNvPicPr>
          <p:nvPr/>
        </p:nvPicPr>
        <p:blipFill>
          <a:blip r:embed="rId1"/>
          <a:srcRect l="41762" t="39004" r="41060" b="39397"/>
          <a:stretch>
            <a:fillRect/>
          </a:stretch>
        </p:blipFill>
        <p:spPr>
          <a:xfrm>
            <a:off x="6393815" y="819785"/>
            <a:ext cx="1166495" cy="977900"/>
          </a:xfrm>
          <a:prstGeom prst="rect">
            <a:avLst/>
          </a:prstGeom>
          <a:effectLst>
            <a:outerShdw blurRad="50800" dist="38100" dir="2700000" algn="tl" rotWithShape="0">
              <a:prstClr val="black">
                <a:alpha val="40000"/>
              </a:prstClr>
            </a:outerShdw>
          </a:effectLst>
        </p:spPr>
      </p:pic>
      <p:pic>
        <p:nvPicPr>
          <p:cNvPr id="27" name="图片 26" descr="小房子"/>
          <p:cNvPicPr>
            <a:picLocks noChangeAspect="1"/>
          </p:cNvPicPr>
          <p:nvPr/>
        </p:nvPicPr>
        <p:blipFill>
          <a:blip r:embed="rId1"/>
          <a:srcRect l="41762" t="39004" r="41060" b="39397"/>
          <a:stretch>
            <a:fillRect/>
          </a:stretch>
        </p:blipFill>
        <p:spPr>
          <a:xfrm>
            <a:off x="6393815" y="2732405"/>
            <a:ext cx="1166495" cy="977900"/>
          </a:xfrm>
          <a:prstGeom prst="rect">
            <a:avLst/>
          </a:prstGeom>
          <a:effectLst>
            <a:outerShdw blurRad="50800" dist="38100" dir="2700000" algn="tl" rotWithShape="0">
              <a:prstClr val="black">
                <a:alpha val="40000"/>
              </a:prstClr>
            </a:outerShdw>
          </a:effectLst>
        </p:spPr>
      </p:pic>
      <p:sp>
        <p:nvSpPr>
          <p:cNvPr id="4" name="文本框 3"/>
          <p:cNvSpPr txBox="1"/>
          <p:nvPr/>
        </p:nvSpPr>
        <p:spPr>
          <a:xfrm>
            <a:off x="2732405" y="1156335"/>
            <a:ext cx="1686560" cy="460375"/>
          </a:xfrm>
          <a:prstGeom prst="rect">
            <a:avLst/>
          </a:prstGeom>
          <a:noFill/>
        </p:spPr>
        <p:txBody>
          <a:bodyPr wrap="square" rtlCol="0" anchor="t">
            <a:spAutoFit/>
          </a:bodyPr>
          <a:p>
            <a:pPr algn="ctr"/>
            <a:r>
              <a:rPr lang="zh-CN" altLang="en-US" sz="2400" b="1" kern="100" dirty="0">
                <a:solidFill>
                  <a:srgbClr val="3370FF"/>
                </a:solidFill>
                <a:effectLst/>
                <a:latin typeface="Source Han Sans Heavy" panose="020B0A00000000000000" charset="-122"/>
                <a:ea typeface="Source Han Sans Heavy" panose="020B0A00000000000000" charset="-122"/>
                <a:cs typeface="Times New Roman" panose="02020603050405020304" pitchFamily="18" charset="0"/>
                <a:sym typeface="+mn-ea"/>
              </a:rPr>
              <a:t>美容机构</a:t>
            </a:r>
            <a:endParaRPr lang="zh-CN" altLang="en-US" sz="2400" b="1" kern="100" dirty="0">
              <a:solidFill>
                <a:srgbClr val="3370FF"/>
              </a:solidFill>
              <a:effectLst/>
              <a:latin typeface="Source Han Sans Heavy" panose="020B0A00000000000000" charset="-122"/>
              <a:ea typeface="Source Han Sans Heavy" panose="020B0A00000000000000" charset="-122"/>
              <a:cs typeface="Times New Roman" panose="02020603050405020304" pitchFamily="18" charset="0"/>
              <a:sym typeface="+mn-ea"/>
            </a:endParaRPr>
          </a:p>
        </p:txBody>
      </p:sp>
      <p:sp>
        <p:nvSpPr>
          <p:cNvPr id="6" name="文本框 5"/>
          <p:cNvSpPr txBox="1"/>
          <p:nvPr/>
        </p:nvSpPr>
        <p:spPr>
          <a:xfrm>
            <a:off x="7097395" y="1156335"/>
            <a:ext cx="1726565" cy="460375"/>
          </a:xfrm>
          <a:prstGeom prst="rect">
            <a:avLst/>
          </a:prstGeom>
          <a:noFill/>
        </p:spPr>
        <p:txBody>
          <a:bodyPr wrap="square" rtlCol="0" anchor="t">
            <a:spAutoFit/>
          </a:bodyPr>
          <a:p>
            <a:pPr algn="ctr"/>
            <a:r>
              <a:rPr lang="zh-CN" altLang="en-US" sz="2400" b="1" kern="100" dirty="0">
                <a:solidFill>
                  <a:srgbClr val="3370FF"/>
                </a:solidFill>
                <a:effectLst/>
                <a:latin typeface="Source Han Sans Heavy" panose="020B0A00000000000000" charset="-122"/>
                <a:ea typeface="Source Han Sans Heavy" panose="020B0A00000000000000" charset="-122"/>
                <a:cs typeface="Times New Roman" panose="02020603050405020304" pitchFamily="18" charset="0"/>
                <a:sym typeface="+mn-ea"/>
              </a:rPr>
              <a:t>养生会所</a:t>
            </a:r>
            <a:endParaRPr lang="zh-CN" altLang="en-US" sz="2400" b="1" kern="100" dirty="0">
              <a:solidFill>
                <a:srgbClr val="3370FF"/>
              </a:solidFill>
              <a:effectLst/>
              <a:latin typeface="Source Han Sans Heavy" panose="020B0A00000000000000" charset="-122"/>
              <a:ea typeface="Source Han Sans Heavy" panose="020B0A00000000000000" charset="-122"/>
              <a:cs typeface="Times New Roman" panose="02020603050405020304" pitchFamily="18" charset="0"/>
              <a:sym typeface="+mn-ea"/>
            </a:endParaRPr>
          </a:p>
        </p:txBody>
      </p:sp>
      <p:sp>
        <p:nvSpPr>
          <p:cNvPr id="7" name="文本框 6"/>
          <p:cNvSpPr txBox="1"/>
          <p:nvPr/>
        </p:nvSpPr>
        <p:spPr>
          <a:xfrm>
            <a:off x="2732405" y="2990850"/>
            <a:ext cx="2110105" cy="460375"/>
          </a:xfrm>
          <a:prstGeom prst="rect">
            <a:avLst/>
          </a:prstGeom>
          <a:noFill/>
        </p:spPr>
        <p:txBody>
          <a:bodyPr wrap="square" rtlCol="0" anchor="t">
            <a:spAutoFit/>
          </a:bodyPr>
          <a:p>
            <a:pPr algn="ctr"/>
            <a:r>
              <a:rPr lang="zh-CN" altLang="en-US" sz="2400" b="1" kern="100" dirty="0">
                <a:solidFill>
                  <a:srgbClr val="3370FF"/>
                </a:solidFill>
                <a:effectLst/>
                <a:latin typeface="Source Han Sans Heavy" panose="020B0A00000000000000" charset="-122"/>
                <a:ea typeface="Source Han Sans Heavy" panose="020B0A00000000000000" charset="-122"/>
                <a:cs typeface="Times New Roman" panose="02020603050405020304" pitchFamily="18" charset="0"/>
                <a:sym typeface="+mn-ea"/>
              </a:rPr>
              <a:t>轻医美中心</a:t>
            </a:r>
            <a:endParaRPr lang="zh-CN" altLang="en-US" sz="2400" b="1" kern="100" dirty="0">
              <a:solidFill>
                <a:srgbClr val="3370FF"/>
              </a:solidFill>
              <a:effectLst/>
              <a:latin typeface="Source Han Sans Heavy" panose="020B0A00000000000000" charset="-122"/>
              <a:ea typeface="Source Han Sans Heavy" panose="020B0A00000000000000" charset="-122"/>
              <a:cs typeface="Times New Roman" panose="02020603050405020304" pitchFamily="18" charset="0"/>
              <a:sym typeface="+mn-ea"/>
            </a:endParaRPr>
          </a:p>
        </p:txBody>
      </p:sp>
      <p:sp>
        <p:nvSpPr>
          <p:cNvPr id="15" name="文本框 14"/>
          <p:cNvSpPr txBox="1"/>
          <p:nvPr/>
        </p:nvSpPr>
        <p:spPr>
          <a:xfrm>
            <a:off x="2160905" y="3451860"/>
            <a:ext cx="2510155" cy="521970"/>
          </a:xfrm>
          <a:prstGeom prst="rect">
            <a:avLst/>
          </a:prstGeom>
          <a:noFill/>
        </p:spPr>
        <p:txBody>
          <a:bodyPr wrap="square" rtlCol="0">
            <a:spAutoFit/>
          </a:bodyPr>
          <a:p>
            <a:pPr indent="0" fontAlgn="auto"/>
            <a:r>
              <a:rPr lang="zh-CN" altLang="en-US" sz="1400">
                <a:solidFill>
                  <a:schemeClr val="bg2">
                    <a:lumMod val="50000"/>
                  </a:schemeClr>
                </a:solidFill>
              </a:rPr>
              <a:t>常见项目：微整形、水光针、补水导入、激光美容、刷酸等。</a:t>
            </a:r>
            <a:endParaRPr lang="zh-CN" altLang="en-US" sz="1400">
              <a:solidFill>
                <a:schemeClr val="bg2">
                  <a:lumMod val="50000"/>
                </a:schemeClr>
              </a:solidFill>
            </a:endParaRPr>
          </a:p>
        </p:txBody>
      </p:sp>
      <p:sp>
        <p:nvSpPr>
          <p:cNvPr id="8" name="文本框 7"/>
          <p:cNvSpPr txBox="1"/>
          <p:nvPr/>
        </p:nvSpPr>
        <p:spPr>
          <a:xfrm>
            <a:off x="2200275" y="1616710"/>
            <a:ext cx="2218690" cy="521970"/>
          </a:xfrm>
          <a:prstGeom prst="rect">
            <a:avLst/>
          </a:prstGeom>
          <a:noFill/>
        </p:spPr>
        <p:txBody>
          <a:bodyPr wrap="square" rtlCol="0">
            <a:spAutoFit/>
          </a:bodyPr>
          <a:p>
            <a:pPr indent="0" fontAlgn="auto"/>
            <a:r>
              <a:rPr lang="zh-CN" altLang="en-US" sz="1400">
                <a:solidFill>
                  <a:schemeClr val="bg2">
                    <a:lumMod val="50000"/>
                  </a:schemeClr>
                </a:solidFill>
              </a:rPr>
              <a:t>常见项目：面部护理、补水美白、祛斑祛痘等。</a:t>
            </a:r>
            <a:endParaRPr lang="zh-CN" altLang="en-US" sz="1400">
              <a:solidFill>
                <a:schemeClr val="bg2">
                  <a:lumMod val="50000"/>
                </a:schemeClr>
              </a:solidFill>
            </a:endParaRPr>
          </a:p>
        </p:txBody>
      </p:sp>
      <p:sp>
        <p:nvSpPr>
          <p:cNvPr id="9" name="文本框 8"/>
          <p:cNvSpPr txBox="1"/>
          <p:nvPr/>
        </p:nvSpPr>
        <p:spPr>
          <a:xfrm>
            <a:off x="6633210" y="1676400"/>
            <a:ext cx="2433320" cy="521970"/>
          </a:xfrm>
          <a:prstGeom prst="rect">
            <a:avLst/>
          </a:prstGeom>
          <a:noFill/>
        </p:spPr>
        <p:txBody>
          <a:bodyPr wrap="square" rtlCol="0">
            <a:spAutoFit/>
          </a:bodyPr>
          <a:p>
            <a:pPr indent="0" fontAlgn="auto"/>
            <a:r>
              <a:rPr lang="zh-CN" altLang="en-US" sz="1400">
                <a:solidFill>
                  <a:schemeClr val="bg2">
                    <a:lumMod val="50000"/>
                  </a:schemeClr>
                </a:solidFill>
              </a:rPr>
              <a:t>常见项目：艾灸、经络疏通、理疗、减肥排毒、</a:t>
            </a:r>
            <a:r>
              <a:rPr lang="en-US" altLang="zh-CN" sz="1400">
                <a:solidFill>
                  <a:schemeClr val="bg2">
                    <a:lumMod val="50000"/>
                  </a:schemeClr>
                </a:solidFill>
              </a:rPr>
              <a:t>SPA</a:t>
            </a:r>
            <a:r>
              <a:rPr lang="zh-CN" altLang="en-US" sz="1400">
                <a:solidFill>
                  <a:schemeClr val="bg2">
                    <a:lumMod val="50000"/>
                  </a:schemeClr>
                </a:solidFill>
              </a:rPr>
              <a:t>等。</a:t>
            </a:r>
            <a:endParaRPr lang="zh-CN" altLang="en-US" sz="1400">
              <a:solidFill>
                <a:schemeClr val="bg2">
                  <a:lumMod val="50000"/>
                </a:schemeClr>
              </a:solidFill>
            </a:endParaRPr>
          </a:p>
        </p:txBody>
      </p:sp>
      <p:sp>
        <p:nvSpPr>
          <p:cNvPr id="10" name="文本框 9"/>
          <p:cNvSpPr txBox="1"/>
          <p:nvPr/>
        </p:nvSpPr>
        <p:spPr>
          <a:xfrm>
            <a:off x="6847840" y="3616325"/>
            <a:ext cx="2218690" cy="306705"/>
          </a:xfrm>
          <a:prstGeom prst="rect">
            <a:avLst/>
          </a:prstGeom>
          <a:noFill/>
        </p:spPr>
        <p:txBody>
          <a:bodyPr wrap="square" rtlCol="0">
            <a:spAutoFit/>
          </a:bodyPr>
          <a:p>
            <a:pPr indent="0" fontAlgn="auto"/>
            <a:r>
              <a:rPr lang="zh-CN" altLang="en-US" sz="1400">
                <a:solidFill>
                  <a:schemeClr val="bg2">
                    <a:lumMod val="50000"/>
                  </a:schemeClr>
                </a:solidFill>
              </a:rPr>
              <a:t>美甲、美发、手足护理等</a:t>
            </a:r>
            <a:endParaRPr lang="zh-CN" altLang="en-US" sz="1400">
              <a:solidFill>
                <a:schemeClr val="bg2">
                  <a:lumMod val="50000"/>
                </a:schemeClr>
              </a:solidFill>
            </a:endParaRPr>
          </a:p>
        </p:txBody>
      </p:sp>
      <p:sp>
        <p:nvSpPr>
          <p:cNvPr id="11" name="文本框 10"/>
          <p:cNvSpPr txBox="1"/>
          <p:nvPr/>
        </p:nvSpPr>
        <p:spPr>
          <a:xfrm>
            <a:off x="2157095" y="4779010"/>
            <a:ext cx="7782560" cy="398780"/>
          </a:xfrm>
          <a:prstGeom prst="rect">
            <a:avLst/>
          </a:prstGeom>
          <a:noFill/>
        </p:spPr>
        <p:txBody>
          <a:bodyPr wrap="square" rtlCol="0">
            <a:spAutoFit/>
          </a:bodyPr>
          <a:p>
            <a:pPr indent="0" fontAlgn="auto"/>
            <a:r>
              <a:rPr lang="zh-CN" altLang="en-US" sz="2000">
                <a:solidFill>
                  <a:schemeClr val="bg2">
                    <a:lumMod val="50000"/>
                  </a:schemeClr>
                </a:solidFill>
                <a:effectLst/>
                <a:latin typeface="微软雅黑" panose="020B0503020204020204" charset="-122"/>
                <a:ea typeface="微软雅黑" panose="020B0503020204020204" charset="-122"/>
              </a:rPr>
              <a:t>门店系统目前的美业用户主要以</a:t>
            </a:r>
            <a:r>
              <a:rPr lang="zh-CN" altLang="en-US" sz="2000">
                <a:solidFill>
                  <a:srgbClr val="337AFF"/>
                </a:solidFill>
                <a:effectLst/>
                <a:latin typeface="微软雅黑" panose="020B0503020204020204" charset="-122"/>
                <a:ea typeface="微软雅黑" panose="020B0503020204020204" charset="-122"/>
              </a:rPr>
              <a:t>生活美容</a:t>
            </a:r>
            <a:r>
              <a:rPr lang="zh-CN" altLang="en-US" sz="2000">
                <a:solidFill>
                  <a:schemeClr val="bg2">
                    <a:lumMod val="50000"/>
                  </a:schemeClr>
                </a:solidFill>
                <a:effectLst/>
                <a:latin typeface="微软雅黑" panose="020B0503020204020204" charset="-122"/>
                <a:ea typeface="微软雅黑" panose="020B0503020204020204" charset="-122"/>
              </a:rPr>
              <a:t>和</a:t>
            </a:r>
            <a:r>
              <a:rPr lang="zh-CN" altLang="en-US" sz="2000">
                <a:solidFill>
                  <a:srgbClr val="337AFF"/>
                </a:solidFill>
                <a:effectLst/>
                <a:latin typeface="微软雅黑" panose="020B0503020204020204" charset="-122"/>
                <a:ea typeface="微软雅黑" panose="020B0503020204020204" charset="-122"/>
              </a:rPr>
              <a:t>轻医美</a:t>
            </a:r>
            <a:r>
              <a:rPr lang="zh-CN" altLang="en-US" sz="2000">
                <a:solidFill>
                  <a:schemeClr val="bg2">
                    <a:lumMod val="50000"/>
                  </a:schemeClr>
                </a:solidFill>
                <a:effectLst/>
                <a:latin typeface="微软雅黑" panose="020B0503020204020204" charset="-122"/>
                <a:ea typeface="微软雅黑" panose="020B0503020204020204" charset="-122"/>
              </a:rPr>
              <a:t>门店商家为主</a:t>
            </a:r>
            <a:endParaRPr lang="zh-CN" altLang="en-US" sz="2000">
              <a:solidFill>
                <a:schemeClr val="bg2">
                  <a:lumMod val="50000"/>
                </a:schemeClr>
              </a:solidFill>
              <a:effectLst/>
              <a:latin typeface="微软雅黑" panose="020B0503020204020204" charset="-122"/>
              <a:ea typeface="微软雅黑" panose="020B0503020204020204" charset="-122"/>
            </a:endParaRPr>
          </a:p>
        </p:txBody>
      </p:sp>
      <p:sp>
        <p:nvSpPr>
          <p:cNvPr id="2" name="文本框 1"/>
          <p:cNvSpPr txBox="1"/>
          <p:nvPr/>
        </p:nvSpPr>
        <p:spPr>
          <a:xfrm>
            <a:off x="277495" y="150495"/>
            <a:ext cx="1879600" cy="460375"/>
          </a:xfrm>
          <a:prstGeom prst="rect">
            <a:avLst/>
          </a:prstGeom>
          <a:noFill/>
        </p:spPr>
        <p:txBody>
          <a:bodyPr wrap="square" rtlCol="0">
            <a:spAutoFit/>
          </a:bodyPr>
          <a:p>
            <a:pPr algn="l"/>
            <a:r>
              <a:rPr lang="zh-CN" altLang="zh-CN" sz="2400" b="1" kern="100" dirty="0">
                <a:solidFill>
                  <a:srgbClr val="337AFF"/>
                </a:solidFill>
                <a:effectLst/>
                <a:latin typeface="宋体" panose="02010600030101010101" pitchFamily="2" charset="-122"/>
                <a:ea typeface="宋体" panose="02010600030101010101" pitchFamily="2" charset="-122"/>
                <a:cs typeface="宋体" panose="02010600030101010101" pitchFamily="2" charset="-122"/>
              </a:rPr>
              <a:t>常见店铺</a:t>
            </a:r>
            <a:endParaRPr lang="zh-CN" altLang="zh-CN" sz="2400" b="1" kern="100" dirty="0">
              <a:solidFill>
                <a:srgbClr val="337AFF"/>
              </a:solidFill>
              <a:effectLst/>
              <a:latin typeface="宋体" panose="02010600030101010101" pitchFamily="2" charset="-122"/>
              <a:ea typeface="宋体" panose="02010600030101010101" pitchFamily="2" charset="-122"/>
              <a:cs typeface="宋体" panose="02010600030101010101" pitchFamily="2" charset="-122"/>
            </a:endParaRPr>
          </a:p>
        </p:txBody>
      </p:sp>
      <p:pic>
        <p:nvPicPr>
          <p:cNvPr id="5" name="图片 4" descr="logo透明"/>
          <p:cNvPicPr>
            <a:picLocks noChangeAspect="1"/>
          </p:cNvPicPr>
          <p:nvPr/>
        </p:nvPicPr>
        <p:blipFill>
          <a:blip r:embed="rId2"/>
          <a:stretch>
            <a:fillRect/>
          </a:stretch>
        </p:blipFill>
        <p:spPr>
          <a:xfrm>
            <a:off x="10913110" y="76200"/>
            <a:ext cx="1144270" cy="55181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椭圆 3"/>
          <p:cNvSpPr/>
          <p:nvPr/>
        </p:nvSpPr>
        <p:spPr>
          <a:xfrm>
            <a:off x="1076960" y="1969770"/>
            <a:ext cx="2951480" cy="2795905"/>
          </a:xfrm>
          <a:prstGeom prst="ellipse">
            <a:avLst/>
          </a:prstGeom>
          <a:gradFill>
            <a:gsLst>
              <a:gs pos="12000">
                <a:schemeClr val="accent5">
                  <a:lumMod val="60000"/>
                  <a:lumOff val="40000"/>
                </a:schemeClr>
              </a:gs>
              <a:gs pos="100000">
                <a:srgbClr val="3370FF">
                  <a:alpha val="68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文本框 2"/>
          <p:cNvSpPr txBox="1"/>
          <p:nvPr/>
        </p:nvSpPr>
        <p:spPr>
          <a:xfrm>
            <a:off x="4983480" y="1236980"/>
            <a:ext cx="5876290" cy="3969385"/>
          </a:xfrm>
          <a:prstGeom prst="rect">
            <a:avLst/>
          </a:prstGeom>
          <a:noFill/>
        </p:spPr>
        <p:txBody>
          <a:bodyPr wrap="square">
            <a:spAutoFit/>
          </a:bodyPr>
          <a:lstStyle/>
          <a:p>
            <a:pPr algn="just" fontAlgn="auto">
              <a:lnSpc>
                <a:spcPct val="150000"/>
              </a:lnSpc>
            </a:pPr>
            <a:r>
              <a:rPr lang="en-US" altLang="zh-CN" sz="2400" b="1" kern="100" dirty="0">
                <a:solidFill>
                  <a:srgbClr val="337AFF"/>
                </a:solidFill>
                <a:effectLst/>
                <a:latin typeface="宋体" panose="02010600030101010101" pitchFamily="2" charset="-122"/>
                <a:ea typeface="宋体" panose="02010600030101010101" pitchFamily="2" charset="-122"/>
                <a:cs typeface="宋体" panose="02010600030101010101" pitchFamily="2" charset="-122"/>
              </a:rPr>
              <a:t> </a:t>
            </a:r>
            <a:r>
              <a:rPr lang="zh-CN" altLang="en-US" sz="2400" b="1" kern="100" dirty="0">
                <a:solidFill>
                  <a:srgbClr val="337AFF"/>
                </a:solidFill>
                <a:effectLst/>
                <a:latin typeface="微软雅黑" panose="020B0503020204020204" charset="-122"/>
                <a:ea typeface="微软雅黑" panose="020B0503020204020204" charset="-122"/>
                <a:cs typeface="宋体" panose="02010600030101010101" pitchFamily="2" charset="-122"/>
              </a:rPr>
              <a:t>类型一：小型店老板</a:t>
            </a:r>
            <a:endParaRPr lang="zh-CN" altLang="en-US" sz="2400" b="1" kern="100" dirty="0">
              <a:solidFill>
                <a:srgbClr val="337AFF"/>
              </a:solidFill>
              <a:effectLst/>
              <a:latin typeface="宋体" panose="02010600030101010101" pitchFamily="2" charset="-122"/>
              <a:ea typeface="宋体" panose="02010600030101010101" pitchFamily="2" charset="-122"/>
              <a:cs typeface="宋体" panose="02010600030101010101" pitchFamily="2" charset="-122"/>
            </a:endParaRPr>
          </a:p>
          <a:p>
            <a:pPr algn="just" fontAlgn="auto">
              <a:lnSpc>
                <a:spcPct val="150000"/>
              </a:lnSpc>
            </a:pPr>
            <a:endParaRPr lang="zh-CN" altLang="en-US" sz="1800" kern="100" dirty="0">
              <a:effectLst/>
              <a:latin typeface="宋体" panose="02010600030101010101" pitchFamily="2" charset="-122"/>
              <a:ea typeface="宋体" panose="02010600030101010101" pitchFamily="2" charset="-122"/>
              <a:cs typeface="宋体" panose="02010600030101010101" pitchFamily="2" charset="-122"/>
            </a:endParaRPr>
          </a:p>
          <a:p>
            <a:pPr algn="just" fontAlgn="auto">
              <a:lnSpc>
                <a:spcPct val="150000"/>
              </a:lnSpc>
            </a:pPr>
            <a:r>
              <a:rPr lang="zh-CN" altLang="zh-CN" sz="1800" kern="100" dirty="0">
                <a:effectLst/>
                <a:latin typeface="Calibri" panose="020F0502020204030204" pitchFamily="34" charset="0"/>
                <a:ea typeface="宋体" panose="02010600030101010101" pitchFamily="2" charset="-122"/>
                <a:cs typeface="宋体" panose="02010600030101010101" pitchFamily="2" charset="-122"/>
              </a:rPr>
              <a:t>这类老板有的是资金、人员和经验都有限的创业者，有的是有美容技师背景出来单干的技术人员，他们的营销和管理知识有限，经营方式仍旧传统，经常会为店铺的收入发愁。</a:t>
            </a:r>
            <a:endParaRPr lang="zh-CN" altLang="zh-CN" sz="1800" kern="100" dirty="0">
              <a:effectLst/>
              <a:latin typeface="Calibri" panose="020F0502020204030204" pitchFamily="34" charset="0"/>
              <a:ea typeface="宋体" panose="02010600030101010101" pitchFamily="2" charset="-122"/>
              <a:cs typeface="宋体" panose="02010600030101010101" pitchFamily="2" charset="-122"/>
            </a:endParaRPr>
          </a:p>
          <a:p>
            <a:pPr algn="just" fontAlgn="auto">
              <a:lnSpc>
                <a:spcPct val="150000"/>
              </a:lnSpc>
            </a:pPr>
            <a:endParaRPr lang="en-US" altLang="zh-CN" sz="1800" kern="100" dirty="0">
              <a:effectLst/>
              <a:latin typeface="Calibri" panose="020F0502020204030204" pitchFamily="34" charset="0"/>
              <a:ea typeface="宋体" panose="02010600030101010101" pitchFamily="2" charset="-122"/>
              <a:cs typeface="宋体" panose="02010600030101010101" pitchFamily="2" charset="-122"/>
            </a:endParaRPr>
          </a:p>
          <a:p>
            <a:pPr algn="just" fontAlgn="auto">
              <a:lnSpc>
                <a:spcPct val="150000"/>
              </a:lnSpc>
            </a:pPr>
            <a:r>
              <a:rPr lang="zh-CN" altLang="en-US" sz="1800" b="1" kern="100" dirty="0">
                <a:solidFill>
                  <a:srgbClr val="337AFF"/>
                </a:solidFill>
                <a:effectLst/>
                <a:latin typeface="Calibri" panose="020F0502020204030204" pitchFamily="34" charset="0"/>
                <a:ea typeface="宋体" panose="02010600030101010101" pitchFamily="2" charset="-122"/>
                <a:cs typeface="宋体" panose="02010600030101010101" pitchFamily="2" charset="-122"/>
              </a:rPr>
              <a:t>期望：</a:t>
            </a:r>
            <a:r>
              <a:rPr lang="zh-CN" altLang="en-US" sz="1800" kern="100" dirty="0">
                <a:effectLst/>
                <a:latin typeface="Calibri" panose="020F0502020204030204" pitchFamily="34" charset="0"/>
                <a:ea typeface="宋体" panose="02010600030101010101" pitchFamily="2" charset="-122"/>
                <a:cs typeface="宋体" panose="02010600030101010101" pitchFamily="2" charset="-122"/>
              </a:rPr>
              <a:t>在控制成本的基础上能有更好的方式招揽客人，让店铺管理不繁杂，每月经营不再吃紧。</a:t>
            </a:r>
            <a:endParaRPr lang="zh-CN" altLang="en-US" sz="1800" kern="100" dirty="0">
              <a:effectLst/>
              <a:latin typeface="Calibri" panose="020F0502020204030204" pitchFamily="34" charset="0"/>
              <a:ea typeface="宋体" panose="02010600030101010101" pitchFamily="2" charset="-122"/>
              <a:cs typeface="宋体" panose="02010600030101010101" pitchFamily="2" charset="-122"/>
            </a:endParaRPr>
          </a:p>
        </p:txBody>
      </p:sp>
      <p:pic>
        <p:nvPicPr>
          <p:cNvPr id="6" name="图片 5" descr="美发"/>
          <p:cNvPicPr>
            <a:picLocks noChangeAspect="1"/>
          </p:cNvPicPr>
          <p:nvPr/>
        </p:nvPicPr>
        <p:blipFill>
          <a:blip r:embed="rId1"/>
          <a:stretch>
            <a:fillRect/>
          </a:stretch>
        </p:blipFill>
        <p:spPr>
          <a:xfrm>
            <a:off x="661670" y="2031365"/>
            <a:ext cx="3782060" cy="2673350"/>
          </a:xfrm>
          <a:prstGeom prst="rect">
            <a:avLst/>
          </a:prstGeom>
        </p:spPr>
      </p:pic>
      <p:sp>
        <p:nvSpPr>
          <p:cNvPr id="11" name="文本框 10"/>
          <p:cNvSpPr txBox="1"/>
          <p:nvPr/>
        </p:nvSpPr>
        <p:spPr>
          <a:xfrm>
            <a:off x="277495" y="150495"/>
            <a:ext cx="1879600" cy="460375"/>
          </a:xfrm>
          <a:prstGeom prst="rect">
            <a:avLst/>
          </a:prstGeom>
          <a:noFill/>
        </p:spPr>
        <p:txBody>
          <a:bodyPr wrap="square" rtlCol="0">
            <a:spAutoFit/>
          </a:bodyPr>
          <a:p>
            <a:pPr algn="l"/>
            <a:r>
              <a:rPr lang="zh-CN" altLang="zh-CN" sz="2400" b="1" kern="100" dirty="0">
                <a:solidFill>
                  <a:srgbClr val="337AFF"/>
                </a:solidFill>
                <a:effectLst/>
                <a:latin typeface="宋体" panose="02010600030101010101" pitchFamily="2" charset="-122"/>
                <a:ea typeface="宋体" panose="02010600030101010101" pitchFamily="2" charset="-122"/>
                <a:cs typeface="宋体" panose="02010600030101010101" pitchFamily="2" charset="-122"/>
              </a:rPr>
              <a:t>商家特征</a:t>
            </a:r>
            <a:endParaRPr lang="zh-CN" altLang="zh-CN" sz="2400" b="1" kern="100" dirty="0">
              <a:solidFill>
                <a:srgbClr val="337AFF"/>
              </a:solidFill>
              <a:effectLst/>
              <a:latin typeface="宋体" panose="02010600030101010101" pitchFamily="2" charset="-122"/>
              <a:ea typeface="宋体" panose="02010600030101010101" pitchFamily="2" charset="-122"/>
              <a:cs typeface="宋体" panose="02010600030101010101" pitchFamily="2" charset="-122"/>
            </a:endParaRPr>
          </a:p>
        </p:txBody>
      </p:sp>
      <p:pic>
        <p:nvPicPr>
          <p:cNvPr id="5" name="图片 4" descr="logo透明"/>
          <p:cNvPicPr>
            <a:picLocks noChangeAspect="1"/>
          </p:cNvPicPr>
          <p:nvPr/>
        </p:nvPicPr>
        <p:blipFill>
          <a:blip r:embed="rId2"/>
          <a:stretch>
            <a:fillRect/>
          </a:stretch>
        </p:blipFill>
        <p:spPr>
          <a:xfrm>
            <a:off x="10913110" y="76200"/>
            <a:ext cx="1144270" cy="551815"/>
          </a:xfrm>
          <a:prstGeom prst="rect">
            <a:avLst/>
          </a:prstGeom>
        </p:spPr>
      </p:pic>
    </p:spTree>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椭圆 6"/>
          <p:cNvSpPr/>
          <p:nvPr/>
        </p:nvSpPr>
        <p:spPr>
          <a:xfrm>
            <a:off x="1386205" y="1999254"/>
            <a:ext cx="2538649" cy="2538649"/>
          </a:xfrm>
          <a:prstGeom prst="ellipse">
            <a:avLst/>
          </a:prstGeom>
          <a:gradFill>
            <a:gsLst>
              <a:gs pos="12000">
                <a:schemeClr val="accent5">
                  <a:lumMod val="60000"/>
                  <a:lumOff val="40000"/>
                </a:schemeClr>
              </a:gs>
              <a:gs pos="100000">
                <a:srgbClr val="3370FF">
                  <a:alpha val="68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文本框 1"/>
          <p:cNvSpPr txBox="1"/>
          <p:nvPr/>
        </p:nvSpPr>
        <p:spPr>
          <a:xfrm>
            <a:off x="5631180" y="1181100"/>
            <a:ext cx="5261610" cy="4384675"/>
          </a:xfrm>
          <a:prstGeom prst="rect">
            <a:avLst/>
          </a:prstGeom>
          <a:noFill/>
        </p:spPr>
        <p:txBody>
          <a:bodyPr wrap="square" rtlCol="0" anchor="t">
            <a:spAutoFit/>
          </a:bodyPr>
          <a:p>
            <a:pPr algn="just" fontAlgn="auto">
              <a:lnSpc>
                <a:spcPct val="150000"/>
              </a:lnSpc>
            </a:pPr>
            <a:r>
              <a:rPr lang="en-US" altLang="zh-CN" sz="2400" b="1" kern="100" dirty="0">
                <a:solidFill>
                  <a:srgbClr val="337AFF"/>
                </a:solidFill>
                <a:effectLst/>
                <a:latin typeface="宋体" panose="02010600030101010101" pitchFamily="2" charset="-122"/>
                <a:ea typeface="宋体" panose="02010600030101010101" pitchFamily="2" charset="-122"/>
                <a:cs typeface="宋体" panose="02010600030101010101" pitchFamily="2" charset="-122"/>
                <a:sym typeface="+mn-ea"/>
              </a:rPr>
              <a:t> </a:t>
            </a:r>
            <a:r>
              <a:rPr lang="zh-CN" altLang="en-US" sz="2400" b="1" kern="100" dirty="0">
                <a:solidFill>
                  <a:srgbClr val="337AFF"/>
                </a:solidFill>
                <a:effectLst/>
                <a:latin typeface="微软雅黑" panose="020B0503020204020204" charset="-122"/>
                <a:ea typeface="微软雅黑" panose="020B0503020204020204" charset="-122"/>
                <a:cs typeface="宋体" panose="02010600030101010101" pitchFamily="2" charset="-122"/>
                <a:sym typeface="+mn-ea"/>
              </a:rPr>
              <a:t>类型二：中型店老板</a:t>
            </a:r>
            <a:endParaRPr lang="zh-CN" altLang="en-US" sz="2400" b="1" kern="100" dirty="0">
              <a:solidFill>
                <a:srgbClr val="337AFF"/>
              </a:solidFill>
              <a:effectLst/>
              <a:latin typeface="宋体" panose="02010600030101010101" pitchFamily="2" charset="-122"/>
              <a:ea typeface="宋体" panose="02010600030101010101" pitchFamily="2" charset="-122"/>
              <a:cs typeface="宋体" panose="02010600030101010101" pitchFamily="2" charset="-122"/>
            </a:endParaRPr>
          </a:p>
          <a:p>
            <a:pPr algn="just" fontAlgn="auto">
              <a:lnSpc>
                <a:spcPct val="150000"/>
              </a:lnSpc>
            </a:pPr>
            <a:endParaRPr lang="zh-CN" altLang="en-US" kern="100" dirty="0">
              <a:effectLst/>
              <a:latin typeface="宋体" panose="02010600030101010101" pitchFamily="2" charset="-122"/>
              <a:ea typeface="宋体" panose="02010600030101010101" pitchFamily="2" charset="-122"/>
              <a:cs typeface="宋体" panose="02010600030101010101" pitchFamily="2" charset="-122"/>
            </a:endParaRPr>
          </a:p>
          <a:p>
            <a:pPr algn="just" fontAlgn="auto">
              <a:lnSpc>
                <a:spcPct val="150000"/>
              </a:lnSpc>
            </a:pPr>
            <a:r>
              <a:rPr lang="zh-CN" altLang="zh-CN" kern="100" dirty="0">
                <a:effectLst/>
                <a:latin typeface="Calibri" panose="020F0502020204030204" pitchFamily="34" charset="0"/>
                <a:ea typeface="宋体" panose="02010600030101010101" pitchFamily="2" charset="-122"/>
                <a:cs typeface="宋体" panose="02010600030101010101" pitchFamily="2" charset="-122"/>
                <a:sym typeface="+mn-ea"/>
              </a:rPr>
              <a:t>他们通常积累了一定的资金，有一定人脉和资源，懂得各项管理知识。有一定美容背景的他们会注重于门店品牌打造、门店各项发展进度的整体把控、甚至是分店的日常管理。</a:t>
            </a:r>
            <a:endParaRPr lang="zh-CN" altLang="zh-CN" kern="100" dirty="0">
              <a:effectLst/>
              <a:latin typeface="Calibri" panose="020F0502020204030204" pitchFamily="34" charset="0"/>
              <a:ea typeface="宋体" panose="02010600030101010101" pitchFamily="2" charset="-122"/>
              <a:cs typeface="宋体" panose="02010600030101010101" pitchFamily="2" charset="-122"/>
              <a:sym typeface="+mn-ea"/>
            </a:endParaRPr>
          </a:p>
          <a:p>
            <a:pPr algn="just" fontAlgn="auto">
              <a:lnSpc>
                <a:spcPct val="150000"/>
              </a:lnSpc>
            </a:pPr>
            <a:endParaRPr lang="zh-CN" altLang="zh-CN" kern="100" dirty="0">
              <a:effectLst/>
              <a:latin typeface="Calibri" panose="020F0502020204030204" pitchFamily="34" charset="0"/>
              <a:ea typeface="宋体" panose="02010600030101010101" pitchFamily="2" charset="-122"/>
              <a:cs typeface="宋体" panose="02010600030101010101" pitchFamily="2" charset="-122"/>
              <a:sym typeface="+mn-ea"/>
            </a:endParaRPr>
          </a:p>
          <a:p>
            <a:pPr algn="just" fontAlgn="auto">
              <a:lnSpc>
                <a:spcPct val="150000"/>
              </a:lnSpc>
            </a:pPr>
            <a:r>
              <a:rPr lang="zh-CN" altLang="zh-CN" b="1" kern="100" dirty="0">
                <a:solidFill>
                  <a:srgbClr val="337AFF"/>
                </a:solidFill>
                <a:effectLst/>
                <a:latin typeface="Calibri" panose="020F0502020204030204" pitchFamily="34" charset="0"/>
                <a:ea typeface="宋体" panose="02010600030101010101" pitchFamily="2" charset="-122"/>
                <a:cs typeface="宋体" panose="02010600030101010101" pitchFamily="2" charset="-122"/>
                <a:sym typeface="+mn-ea"/>
              </a:rPr>
              <a:t>期望：</a:t>
            </a:r>
            <a:r>
              <a:rPr lang="zh-CN" altLang="zh-CN" kern="100" dirty="0">
                <a:effectLst/>
                <a:latin typeface="Calibri" panose="020F0502020204030204" pitchFamily="34" charset="0"/>
                <a:ea typeface="宋体" panose="02010600030101010101" pitchFamily="2" charset="-122"/>
                <a:cs typeface="宋体" panose="02010600030101010101" pitchFamily="2" charset="-122"/>
                <a:sym typeface="+mn-ea"/>
              </a:rPr>
              <a:t>寻找到更好的营销和服务方式留住客人，挖掘性价比高的互联网平台，提升运营效率，让多家店铺管理更加轻松。</a:t>
            </a:r>
            <a:endParaRPr lang="zh-CN" altLang="zh-CN" kern="100" dirty="0">
              <a:effectLst/>
              <a:latin typeface="Calibri" panose="020F0502020204030204" pitchFamily="34" charset="0"/>
              <a:ea typeface="宋体" panose="02010600030101010101" pitchFamily="2" charset="-122"/>
              <a:cs typeface="宋体" panose="02010600030101010101" pitchFamily="2" charset="-122"/>
              <a:sym typeface="+mn-ea"/>
            </a:endParaRPr>
          </a:p>
        </p:txBody>
      </p:sp>
      <p:pic>
        <p:nvPicPr>
          <p:cNvPr id="3" name="图片 2" descr="老板2"/>
          <p:cNvPicPr>
            <a:picLocks noChangeAspect="1"/>
          </p:cNvPicPr>
          <p:nvPr/>
        </p:nvPicPr>
        <p:blipFill>
          <a:blip r:embed="rId1"/>
          <a:stretch>
            <a:fillRect/>
          </a:stretch>
        </p:blipFill>
        <p:spPr>
          <a:xfrm>
            <a:off x="986790" y="1710690"/>
            <a:ext cx="3451860" cy="3439795"/>
          </a:xfrm>
          <a:prstGeom prst="rect">
            <a:avLst/>
          </a:prstGeom>
        </p:spPr>
      </p:pic>
      <p:pic>
        <p:nvPicPr>
          <p:cNvPr id="5" name="图片 4" descr="logo透明"/>
          <p:cNvPicPr>
            <a:picLocks noChangeAspect="1"/>
          </p:cNvPicPr>
          <p:nvPr/>
        </p:nvPicPr>
        <p:blipFill>
          <a:blip r:embed="rId2"/>
          <a:stretch>
            <a:fillRect/>
          </a:stretch>
        </p:blipFill>
        <p:spPr>
          <a:xfrm>
            <a:off x="10913110" y="76200"/>
            <a:ext cx="1144270" cy="55181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886960" y="2556510"/>
            <a:ext cx="5189855" cy="1322070"/>
          </a:xfrm>
          <a:prstGeom prst="rect">
            <a:avLst/>
          </a:prstGeom>
          <a:noFill/>
        </p:spPr>
        <p:txBody>
          <a:bodyPr wrap="square">
            <a:spAutoFit/>
          </a:bodyPr>
          <a:lstStyle/>
          <a:p>
            <a:pPr algn="just" fontAlgn="auto">
              <a:lnSpc>
                <a:spcPct val="200000"/>
              </a:lnSpc>
            </a:pPr>
            <a:r>
              <a:rPr lang="zh-CN" altLang="zh-CN" sz="2000" b="1" kern="100" dirty="0">
                <a:solidFill>
                  <a:schemeClr val="tx1"/>
                </a:solidFill>
                <a:effectLst/>
                <a:latin typeface="Source Han Sans Heavy" panose="020B0A00000000000000" charset="-122"/>
                <a:ea typeface="Source Han Sans Heavy" panose="020B0A00000000000000" charset="-122"/>
                <a:cs typeface="Source Han Sans Heavy" panose="020B0A00000000000000" charset="-122"/>
              </a:rPr>
              <a:t>（预约）进店</a:t>
            </a:r>
            <a:r>
              <a:rPr lang="zh-CN" altLang="zh-CN" sz="2000" kern="100" dirty="0">
                <a:solidFill>
                  <a:schemeClr val="tx1"/>
                </a:solidFill>
                <a:effectLst/>
                <a:latin typeface="宋体" panose="02010600030101010101" pitchFamily="2" charset="-122"/>
                <a:ea typeface="宋体" panose="02010600030101010101" pitchFamily="2" charset="-122"/>
                <a:cs typeface="Source Han Sans Heavy" panose="020B0A00000000000000" charset="-122"/>
              </a:rPr>
              <a:t>—</a:t>
            </a:r>
            <a:r>
              <a:rPr lang="en-US" altLang="zh-CN" sz="2000" kern="100" dirty="0">
                <a:solidFill>
                  <a:schemeClr val="tx1"/>
                </a:solidFill>
                <a:effectLst/>
                <a:latin typeface="宋体" panose="02010600030101010101" pitchFamily="2" charset="-122"/>
                <a:ea typeface="宋体" panose="02010600030101010101" pitchFamily="2" charset="-122"/>
                <a:cs typeface="Source Han Sans Heavy" panose="020B0A00000000000000" charset="-122"/>
                <a:sym typeface="+mn-ea"/>
              </a:rPr>
              <a:t>→</a:t>
            </a:r>
            <a:r>
              <a:rPr lang="zh-CN" altLang="zh-CN" sz="2000" kern="100" dirty="0">
                <a:solidFill>
                  <a:schemeClr val="tx1"/>
                </a:solidFill>
                <a:effectLst/>
                <a:latin typeface="Source Han Sans Heavy" panose="020B0A00000000000000" charset="-122"/>
                <a:ea typeface="Source Han Sans Heavy" panose="020B0A00000000000000" charset="-122"/>
                <a:cs typeface="Source Han Sans Heavy" panose="020B0A00000000000000" charset="-122"/>
              </a:rPr>
              <a:t>咨询</a:t>
            </a:r>
            <a:r>
              <a:rPr lang="zh-CN" altLang="zh-CN" sz="2000" kern="100" dirty="0">
                <a:solidFill>
                  <a:schemeClr val="tx1"/>
                </a:solidFill>
                <a:effectLst/>
                <a:latin typeface="宋体" panose="02010600030101010101" pitchFamily="2" charset="-122"/>
                <a:ea typeface="宋体" panose="02010600030101010101" pitchFamily="2" charset="-122"/>
                <a:cs typeface="Source Han Sans Heavy" panose="020B0A00000000000000" charset="-122"/>
              </a:rPr>
              <a:t>—</a:t>
            </a:r>
            <a:r>
              <a:rPr lang="en-US" altLang="zh-CN" sz="2000" kern="100" dirty="0">
                <a:solidFill>
                  <a:schemeClr val="tx1"/>
                </a:solidFill>
                <a:effectLst/>
                <a:latin typeface="宋体" panose="02010600030101010101" pitchFamily="2" charset="-122"/>
                <a:ea typeface="宋体" panose="02010600030101010101" pitchFamily="2" charset="-122"/>
                <a:cs typeface="Source Han Sans Heavy" panose="020B0A00000000000000" charset="-122"/>
                <a:sym typeface="+mn-ea"/>
              </a:rPr>
              <a:t>→</a:t>
            </a:r>
            <a:r>
              <a:rPr lang="zh-CN" altLang="zh-CN" sz="2000" kern="100" dirty="0">
                <a:solidFill>
                  <a:schemeClr val="tx1"/>
                </a:solidFill>
                <a:effectLst/>
                <a:latin typeface="Source Han Sans Heavy" panose="020B0A00000000000000" charset="-122"/>
                <a:ea typeface="Source Han Sans Heavy" panose="020B0A00000000000000" charset="-122"/>
                <a:cs typeface="Source Han Sans Heavy" panose="020B0A00000000000000" charset="-122"/>
              </a:rPr>
              <a:t>身体清洁</a:t>
            </a:r>
            <a:r>
              <a:rPr lang="en-US" altLang="zh-CN" sz="2000" kern="100" dirty="0">
                <a:solidFill>
                  <a:schemeClr val="tx1"/>
                </a:solidFill>
                <a:effectLst/>
                <a:latin typeface="Source Han Sans Heavy" panose="020B0A00000000000000" charset="-122"/>
                <a:ea typeface="Source Han Sans Heavy" panose="020B0A00000000000000" charset="-122"/>
                <a:cs typeface="Source Han Sans Heavy" panose="020B0A00000000000000" charset="-122"/>
              </a:rPr>
              <a:t>/</a:t>
            </a:r>
            <a:r>
              <a:rPr lang="zh-CN" altLang="zh-CN" sz="2000" kern="100" dirty="0">
                <a:solidFill>
                  <a:schemeClr val="tx1"/>
                </a:solidFill>
                <a:effectLst/>
                <a:latin typeface="Source Han Sans Heavy" panose="020B0A00000000000000" charset="-122"/>
                <a:ea typeface="Source Han Sans Heavy" panose="020B0A00000000000000" charset="-122"/>
                <a:cs typeface="Source Han Sans Heavy" panose="020B0A00000000000000" charset="-122"/>
              </a:rPr>
              <a:t>测试</a:t>
            </a:r>
            <a:r>
              <a:rPr lang="zh-CN" altLang="zh-CN" sz="2000" kern="100" dirty="0">
                <a:solidFill>
                  <a:schemeClr val="tx1"/>
                </a:solidFill>
                <a:effectLst/>
                <a:latin typeface="宋体" panose="02010600030101010101" pitchFamily="2" charset="-122"/>
                <a:ea typeface="宋体" panose="02010600030101010101" pitchFamily="2" charset="-122"/>
                <a:cs typeface="Source Han Sans Heavy" panose="020B0A00000000000000" charset="-122"/>
              </a:rPr>
              <a:t>—</a:t>
            </a:r>
            <a:r>
              <a:rPr lang="en-US" altLang="zh-CN" sz="2000" kern="100" dirty="0">
                <a:solidFill>
                  <a:schemeClr val="tx1"/>
                </a:solidFill>
                <a:effectLst/>
                <a:latin typeface="宋体" panose="02010600030101010101" pitchFamily="2" charset="-122"/>
                <a:ea typeface="宋体" panose="02010600030101010101" pitchFamily="2" charset="-122"/>
                <a:cs typeface="Source Han Sans Heavy" panose="020B0A00000000000000" charset="-122"/>
                <a:sym typeface="+mn-ea"/>
              </a:rPr>
              <a:t>→</a:t>
            </a:r>
            <a:r>
              <a:rPr lang="zh-CN" altLang="zh-CN" sz="2000" kern="100" dirty="0">
                <a:solidFill>
                  <a:schemeClr val="tx1"/>
                </a:solidFill>
                <a:effectLst/>
                <a:latin typeface="Source Han Sans Heavy" panose="020B0A00000000000000" charset="-122"/>
                <a:ea typeface="Source Han Sans Heavy" panose="020B0A00000000000000" charset="-122"/>
                <a:cs typeface="Source Han Sans Heavy" panose="020B0A00000000000000" charset="-122"/>
              </a:rPr>
              <a:t>确认美容项目</a:t>
            </a:r>
            <a:r>
              <a:rPr lang="zh-CN" altLang="zh-CN" sz="2000" kern="100" dirty="0">
                <a:solidFill>
                  <a:schemeClr val="tx1"/>
                </a:solidFill>
                <a:effectLst/>
                <a:latin typeface="宋体" panose="02010600030101010101" pitchFamily="2" charset="-122"/>
                <a:ea typeface="宋体" panose="02010600030101010101" pitchFamily="2" charset="-122"/>
                <a:cs typeface="Source Han Sans Heavy" panose="020B0A00000000000000" charset="-122"/>
              </a:rPr>
              <a:t>—</a:t>
            </a:r>
            <a:r>
              <a:rPr lang="en-US" altLang="zh-CN" sz="2000" kern="100" dirty="0">
                <a:solidFill>
                  <a:schemeClr val="tx1"/>
                </a:solidFill>
                <a:effectLst/>
                <a:latin typeface="宋体" panose="02010600030101010101" pitchFamily="2" charset="-122"/>
                <a:ea typeface="宋体" panose="02010600030101010101" pitchFamily="2" charset="-122"/>
                <a:cs typeface="Source Han Sans Heavy" panose="020B0A00000000000000" charset="-122"/>
                <a:sym typeface="+mn-ea"/>
              </a:rPr>
              <a:t>→</a:t>
            </a:r>
            <a:r>
              <a:rPr lang="zh-CN" altLang="zh-CN" sz="2000" kern="100" dirty="0">
                <a:solidFill>
                  <a:schemeClr val="tx1"/>
                </a:solidFill>
                <a:effectLst/>
                <a:latin typeface="Source Han Sans Heavy" panose="020B0A00000000000000" charset="-122"/>
                <a:ea typeface="Source Han Sans Heavy" panose="020B0A00000000000000" charset="-122"/>
                <a:cs typeface="Source Han Sans Heavy" panose="020B0A00000000000000" charset="-122"/>
              </a:rPr>
              <a:t>项目进行</a:t>
            </a:r>
            <a:r>
              <a:rPr lang="zh-CN" altLang="zh-CN" sz="2000" kern="100" dirty="0">
                <a:solidFill>
                  <a:schemeClr val="tx1"/>
                </a:solidFill>
                <a:effectLst/>
                <a:latin typeface="宋体" panose="02010600030101010101" pitchFamily="2" charset="-122"/>
                <a:ea typeface="宋体" panose="02010600030101010101" pitchFamily="2" charset="-122"/>
                <a:cs typeface="Source Han Sans Heavy" panose="020B0A00000000000000" charset="-122"/>
              </a:rPr>
              <a:t>—</a:t>
            </a:r>
            <a:r>
              <a:rPr lang="en-US" altLang="zh-CN" sz="2000" kern="100" dirty="0">
                <a:solidFill>
                  <a:schemeClr val="tx1"/>
                </a:solidFill>
                <a:effectLst/>
                <a:latin typeface="宋体" panose="02010600030101010101" pitchFamily="2" charset="-122"/>
                <a:ea typeface="宋体" panose="02010600030101010101" pitchFamily="2" charset="-122"/>
                <a:cs typeface="Source Han Sans Heavy" panose="020B0A00000000000000" charset="-122"/>
                <a:sym typeface="+mn-ea"/>
              </a:rPr>
              <a:t>→</a:t>
            </a:r>
            <a:r>
              <a:rPr lang="zh-CN" altLang="zh-CN" sz="2000" kern="100" dirty="0">
                <a:solidFill>
                  <a:schemeClr val="tx1"/>
                </a:solidFill>
                <a:effectLst/>
                <a:latin typeface="Source Han Sans Heavy" panose="020B0A00000000000000" charset="-122"/>
                <a:ea typeface="Source Han Sans Heavy" panose="020B0A00000000000000" charset="-122"/>
                <a:cs typeface="Source Han Sans Heavy" panose="020B0A00000000000000" charset="-122"/>
              </a:rPr>
              <a:t>客户结算</a:t>
            </a:r>
            <a:endParaRPr lang="zh-CN" altLang="zh-CN" sz="2000" kern="100" dirty="0">
              <a:solidFill>
                <a:schemeClr val="tx1"/>
              </a:solidFill>
              <a:effectLst/>
              <a:latin typeface="Source Han Sans Heavy" panose="020B0A00000000000000" charset="-122"/>
              <a:ea typeface="Source Han Sans Heavy" panose="020B0A00000000000000" charset="-122"/>
              <a:cs typeface="Source Han Sans Heavy" panose="020B0A00000000000000" charset="-122"/>
            </a:endParaRPr>
          </a:p>
        </p:txBody>
      </p:sp>
      <p:sp>
        <p:nvSpPr>
          <p:cNvPr id="2" name="文本框 1"/>
          <p:cNvSpPr txBox="1"/>
          <p:nvPr/>
        </p:nvSpPr>
        <p:spPr>
          <a:xfrm>
            <a:off x="5024755" y="1729105"/>
            <a:ext cx="3209925" cy="521970"/>
          </a:xfrm>
          <a:prstGeom prst="rect">
            <a:avLst/>
          </a:prstGeom>
          <a:noFill/>
        </p:spPr>
        <p:txBody>
          <a:bodyPr wrap="square" rtlCol="0">
            <a:spAutoFit/>
          </a:bodyPr>
          <a:p>
            <a:r>
              <a:rPr lang="zh-CN" altLang="zh-CN" sz="2800" kern="100" dirty="0">
                <a:solidFill>
                  <a:srgbClr val="337AFF"/>
                </a:solidFill>
                <a:effectLst/>
                <a:latin typeface="Source Han Sans Heavy" panose="020B0A00000000000000" charset="-122"/>
                <a:ea typeface="Source Han Sans Heavy" panose="020B0A00000000000000" charset="-122"/>
                <a:cs typeface="Source Han Sans Heavy" panose="020B0A00000000000000" charset="-122"/>
                <a:sym typeface="+mn-ea"/>
              </a:rPr>
              <a:t>一般服务流程</a:t>
            </a:r>
            <a:endParaRPr lang="zh-CN" altLang="zh-CN" sz="2800" kern="100" dirty="0">
              <a:solidFill>
                <a:srgbClr val="337AFF"/>
              </a:solidFill>
              <a:effectLst/>
              <a:latin typeface="Source Han Sans Heavy" panose="020B0A00000000000000" charset="-122"/>
              <a:ea typeface="Source Han Sans Heavy" panose="020B0A00000000000000" charset="-122"/>
              <a:cs typeface="Source Han Sans Heavy" panose="020B0A00000000000000" charset="-122"/>
              <a:sym typeface="+mn-ea"/>
            </a:endParaRPr>
          </a:p>
        </p:txBody>
      </p:sp>
      <p:pic>
        <p:nvPicPr>
          <p:cNvPr id="6" name="图片 5" descr="美业"/>
          <p:cNvPicPr>
            <a:picLocks noChangeAspect="1"/>
          </p:cNvPicPr>
          <p:nvPr/>
        </p:nvPicPr>
        <p:blipFill>
          <a:blip r:embed="rId1"/>
          <a:stretch>
            <a:fillRect/>
          </a:stretch>
        </p:blipFill>
        <p:spPr>
          <a:xfrm>
            <a:off x="804545" y="1013460"/>
            <a:ext cx="3422650" cy="4115435"/>
          </a:xfrm>
          <a:prstGeom prst="rect">
            <a:avLst/>
          </a:prstGeom>
        </p:spPr>
      </p:pic>
      <p:pic>
        <p:nvPicPr>
          <p:cNvPr id="5" name="图片 4" descr="logo透明"/>
          <p:cNvPicPr>
            <a:picLocks noChangeAspect="1"/>
          </p:cNvPicPr>
          <p:nvPr/>
        </p:nvPicPr>
        <p:blipFill>
          <a:blip r:embed="rId2"/>
          <a:stretch>
            <a:fillRect/>
          </a:stretch>
        </p:blipFill>
        <p:spPr>
          <a:xfrm>
            <a:off x="10913110" y="76200"/>
            <a:ext cx="1144270" cy="55181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4535170" y="1657350"/>
            <a:ext cx="2722880" cy="3169285"/>
          </a:xfrm>
          <a:prstGeom prst="rect">
            <a:avLst/>
          </a:prstGeom>
          <a:solidFill>
            <a:schemeClr val="bg1">
              <a:alpha val="0"/>
            </a:schemeClr>
          </a:solidFill>
        </p:spPr>
        <p:txBody>
          <a:bodyPr wrap="none" rtlCol="0">
            <a:spAutoFit/>
          </a:bodyPr>
          <a:p>
            <a:r>
              <a:rPr lang="en-US" altLang="zh-CN" sz="20000">
                <a:solidFill>
                  <a:srgbClr val="337AFF">
                    <a:alpha val="68000"/>
                  </a:srgbClr>
                </a:solidFill>
              </a:rPr>
              <a:t>03</a:t>
            </a:r>
            <a:endParaRPr lang="en-US" altLang="zh-CN" sz="20000">
              <a:solidFill>
                <a:srgbClr val="337AFF">
                  <a:alpha val="68000"/>
                </a:srgbClr>
              </a:solidFill>
            </a:endParaRPr>
          </a:p>
        </p:txBody>
      </p:sp>
      <p:sp>
        <p:nvSpPr>
          <p:cNvPr id="2" name="文本框 1"/>
          <p:cNvSpPr txBox="1"/>
          <p:nvPr/>
        </p:nvSpPr>
        <p:spPr>
          <a:xfrm>
            <a:off x="4636770" y="2978150"/>
            <a:ext cx="2621280" cy="829945"/>
          </a:xfrm>
          <a:prstGeom prst="rect">
            <a:avLst/>
          </a:prstGeom>
          <a:noFill/>
        </p:spPr>
        <p:txBody>
          <a:bodyPr wrap="none" rtlCol="0" anchor="t">
            <a:spAutoFit/>
          </a:bodyPr>
          <a:p>
            <a:pPr algn="l"/>
            <a:r>
              <a:rPr lang="zh-CN" altLang="en-US" sz="4800" dirty="0">
                <a:solidFill>
                  <a:schemeClr val="tx1"/>
                </a:solidFill>
                <a:latin typeface="Source Han Sans Heavy" panose="020B0A00000000000000" charset="-122"/>
                <a:ea typeface="Source Han Sans Heavy" panose="020B0A00000000000000" charset="-122"/>
                <a:cs typeface="Source Han Sans Heavy" panose="020B0A00000000000000" charset="-122"/>
                <a:sym typeface="+mn-ea"/>
              </a:rPr>
              <a:t>行业痛点</a:t>
            </a:r>
            <a:endParaRPr lang="zh-CN" altLang="en-US" sz="4800" dirty="0">
              <a:solidFill>
                <a:schemeClr val="tx1"/>
              </a:solidFill>
              <a:latin typeface="Source Han Sans Heavy" panose="020B0A00000000000000" charset="-122"/>
              <a:ea typeface="Source Han Sans Heavy" panose="020B0A00000000000000" charset="-122"/>
              <a:cs typeface="Source Han Sans Heavy" panose="020B0A00000000000000" charset="-122"/>
              <a:sym typeface="+mn-ea"/>
            </a:endParaRPr>
          </a:p>
        </p:txBody>
      </p:sp>
      <p:sp>
        <p:nvSpPr>
          <p:cNvPr id="7" name="椭圆 6"/>
          <p:cNvSpPr/>
          <p:nvPr/>
        </p:nvSpPr>
        <p:spPr>
          <a:xfrm>
            <a:off x="-762000" y="-686796"/>
            <a:ext cx="2538649" cy="2538649"/>
          </a:xfrm>
          <a:prstGeom prst="ellipse">
            <a:avLst/>
          </a:prstGeom>
          <a:gradFill>
            <a:gsLst>
              <a:gs pos="12000">
                <a:schemeClr val="accent5">
                  <a:lumMod val="60000"/>
                  <a:lumOff val="40000"/>
                </a:schemeClr>
              </a:gs>
              <a:gs pos="100000">
                <a:srgbClr val="3370FF">
                  <a:alpha val="68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椭圆 7"/>
          <p:cNvSpPr/>
          <p:nvPr/>
        </p:nvSpPr>
        <p:spPr>
          <a:xfrm>
            <a:off x="10126345" y="4663714"/>
            <a:ext cx="2538649" cy="2538649"/>
          </a:xfrm>
          <a:prstGeom prst="ellipse">
            <a:avLst/>
          </a:prstGeom>
          <a:gradFill>
            <a:gsLst>
              <a:gs pos="12000">
                <a:schemeClr val="accent5">
                  <a:lumMod val="60000"/>
                  <a:lumOff val="40000"/>
                </a:schemeClr>
              </a:gs>
              <a:gs pos="100000">
                <a:srgbClr val="3370FF">
                  <a:alpha val="68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2" name="椭圆 31"/>
          <p:cNvSpPr/>
          <p:nvPr/>
        </p:nvSpPr>
        <p:spPr>
          <a:xfrm>
            <a:off x="4004300" y="2475106"/>
            <a:ext cx="233704" cy="254609"/>
          </a:xfrm>
          <a:prstGeom prst="ellipse">
            <a:avLst/>
          </a:prstGeom>
          <a:gradFill>
            <a:gsLst>
              <a:gs pos="0">
                <a:srgbClr val="9DC3E6"/>
              </a:gs>
              <a:gs pos="100000">
                <a:srgbClr val="7EA1F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椭圆 9"/>
          <p:cNvSpPr/>
          <p:nvPr/>
        </p:nvSpPr>
        <p:spPr>
          <a:xfrm>
            <a:off x="7600940" y="3807971"/>
            <a:ext cx="233704" cy="254609"/>
          </a:xfrm>
          <a:prstGeom prst="ellipse">
            <a:avLst/>
          </a:prstGeom>
          <a:gradFill>
            <a:gsLst>
              <a:gs pos="0">
                <a:srgbClr val="9DC3E6"/>
              </a:gs>
              <a:gs pos="100000">
                <a:srgbClr val="7EA1F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5" name="图片 4" descr="logo透明"/>
          <p:cNvPicPr>
            <a:picLocks noChangeAspect="1"/>
          </p:cNvPicPr>
          <p:nvPr/>
        </p:nvPicPr>
        <p:blipFill>
          <a:blip r:embed="rId1"/>
          <a:stretch>
            <a:fillRect/>
          </a:stretch>
        </p:blipFill>
        <p:spPr>
          <a:xfrm>
            <a:off x="10913110" y="76200"/>
            <a:ext cx="1144270" cy="55181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5" descr="C:\Users\wwq\Desktop\切图-官网解决方案大礼包\切图-官网解决方案大礼包\汽车\01行业现状\行业现状02.jpg行业现状02"/>
          <p:cNvPicPr>
            <a:picLocks noChangeAspect="1"/>
          </p:cNvPicPr>
          <p:nvPr/>
        </p:nvPicPr>
        <p:blipFill>
          <a:blip r:embed="rId1"/>
          <a:srcRect/>
          <a:stretch>
            <a:fillRect/>
          </a:stretch>
        </p:blipFill>
        <p:spPr>
          <a:xfrm>
            <a:off x="1099185" y="2439670"/>
            <a:ext cx="2663825" cy="1776730"/>
          </a:xfrm>
          <a:prstGeom prst="rect">
            <a:avLst/>
          </a:prstGeom>
          <a:effectLst>
            <a:outerShdw blurRad="50800" dist="38100" dir="2700000" algn="tl" rotWithShape="0">
              <a:prstClr val="black">
                <a:alpha val="40000"/>
              </a:prstClr>
            </a:outerShdw>
          </a:effectLst>
        </p:spPr>
      </p:pic>
      <p:sp>
        <p:nvSpPr>
          <p:cNvPr id="100" name="文本框 99"/>
          <p:cNvSpPr txBox="1"/>
          <p:nvPr/>
        </p:nvSpPr>
        <p:spPr>
          <a:xfrm>
            <a:off x="4871720" y="695325"/>
            <a:ext cx="4058920" cy="1614805"/>
          </a:xfrm>
          <a:prstGeom prst="rect">
            <a:avLst/>
          </a:prstGeom>
          <a:noFill/>
          <a:ln w="9525">
            <a:noFill/>
          </a:ln>
        </p:spPr>
        <p:txBody>
          <a:bodyPr wrap="square">
            <a:spAutoFit/>
          </a:bodyPr>
          <a:p>
            <a:pPr indent="0" fontAlgn="auto">
              <a:lnSpc>
                <a:spcPct val="150000"/>
              </a:lnSpc>
            </a:pPr>
            <a:r>
              <a:rPr lang="en-US" altLang="zh-CN" sz="2400" b="1">
                <a:solidFill>
                  <a:srgbClr val="337AFF"/>
                </a:solidFill>
                <a:latin typeface="Source Han Sans Heavy" panose="020B0A00000000000000" charset="-122"/>
                <a:ea typeface="Source Han Sans Heavy" panose="020B0A00000000000000" charset="-122"/>
                <a:cs typeface="Source Han Sans Heavy" panose="020B0A00000000000000" charset="-122"/>
              </a:rPr>
              <a:t>1</a:t>
            </a:r>
            <a:r>
              <a:rPr lang="zh-CN" altLang="en-US" sz="2400" b="1">
                <a:solidFill>
                  <a:srgbClr val="337AFF"/>
                </a:solidFill>
                <a:latin typeface="Source Han Sans Heavy" panose="020B0A00000000000000" charset="-122"/>
                <a:ea typeface="Source Han Sans Heavy" panose="020B0A00000000000000" charset="-122"/>
                <a:cs typeface="Source Han Sans Heavy" panose="020B0A00000000000000" charset="-122"/>
              </a:rPr>
              <a:t>、</a:t>
            </a:r>
            <a:r>
              <a:rPr lang="zh-CN" sz="2400" b="1">
                <a:solidFill>
                  <a:srgbClr val="337AFF"/>
                </a:solidFill>
                <a:latin typeface="Source Han Sans Heavy" panose="020B0A00000000000000" charset="-122"/>
                <a:ea typeface="Source Han Sans Heavy" panose="020B0A00000000000000" charset="-122"/>
                <a:cs typeface="Source Han Sans Heavy" panose="020B0A00000000000000" charset="-122"/>
              </a:rPr>
              <a:t>竞争激烈、拓客困难</a:t>
            </a:r>
            <a:endParaRPr lang="zh-CN" sz="2400" b="1">
              <a:solidFill>
                <a:srgbClr val="337AFF"/>
              </a:solidFill>
              <a:latin typeface="Source Han Sans Heavy" panose="020B0A00000000000000" charset="-122"/>
              <a:ea typeface="Source Han Sans Heavy" panose="020B0A00000000000000" charset="-122"/>
              <a:cs typeface="Source Han Sans Heavy" panose="020B0A00000000000000" charset="-122"/>
            </a:endParaRPr>
          </a:p>
          <a:p>
            <a:pPr indent="0" fontAlgn="auto">
              <a:lnSpc>
                <a:spcPct val="150000"/>
              </a:lnSpc>
            </a:pPr>
            <a:r>
              <a:rPr lang="zh-CN" sz="1400">
                <a:solidFill>
                  <a:schemeClr val="tx1"/>
                </a:solidFill>
                <a:latin typeface="宋体" panose="02010600030101010101" pitchFamily="2" charset="-122"/>
                <a:ea typeface="宋体" panose="02010600030101010101" pitchFamily="2" charset="-122"/>
                <a:cs typeface="宋体" panose="02010600030101010101" pitchFamily="2" charset="-122"/>
              </a:rPr>
              <a:t>美业巨头迅速扩张挤压中小型门店生存空间。大多数中小美容院仍旧停留在发传单、口口相传的传统渠道，辐射范围非常有限。</a:t>
            </a:r>
            <a:endParaRPr lang="zh-CN" sz="1400">
              <a:solidFill>
                <a:schemeClr val="tx1"/>
              </a:solidFill>
              <a:latin typeface="宋体" panose="02010600030101010101" pitchFamily="2" charset="-122"/>
              <a:ea typeface="宋体" panose="02010600030101010101" pitchFamily="2" charset="-122"/>
              <a:cs typeface="宋体" panose="02010600030101010101" pitchFamily="2" charset="-122"/>
            </a:endParaRPr>
          </a:p>
        </p:txBody>
      </p:sp>
      <p:sp>
        <p:nvSpPr>
          <p:cNvPr id="3" name="文本框 2"/>
          <p:cNvSpPr txBox="1"/>
          <p:nvPr/>
        </p:nvSpPr>
        <p:spPr>
          <a:xfrm>
            <a:off x="4966970" y="2704465"/>
            <a:ext cx="4875530" cy="1076325"/>
          </a:xfrm>
          <a:prstGeom prst="rect">
            <a:avLst/>
          </a:prstGeom>
          <a:noFill/>
          <a:ln w="9525">
            <a:noFill/>
          </a:ln>
        </p:spPr>
        <p:txBody>
          <a:bodyPr wrap="square">
            <a:spAutoFit/>
          </a:bodyPr>
          <a:p>
            <a:pPr indent="0" fontAlgn="auto">
              <a:lnSpc>
                <a:spcPct val="150000"/>
              </a:lnSpc>
            </a:pPr>
            <a:r>
              <a:rPr lang="en-US" altLang="zh-CN" sz="2400" b="1">
                <a:solidFill>
                  <a:srgbClr val="337AFF"/>
                </a:solidFill>
                <a:latin typeface="Source Han Sans Heavy" panose="020B0A00000000000000" charset="-122"/>
                <a:ea typeface="Source Han Sans Heavy" panose="020B0A00000000000000" charset="-122"/>
              </a:rPr>
              <a:t>2</a:t>
            </a:r>
            <a:r>
              <a:rPr lang="zh-CN" altLang="en-US" sz="2400" b="1">
                <a:solidFill>
                  <a:srgbClr val="337AFF"/>
                </a:solidFill>
                <a:latin typeface="Source Han Sans Heavy" panose="020B0A00000000000000" charset="-122"/>
                <a:ea typeface="Source Han Sans Heavy" panose="020B0A00000000000000" charset="-122"/>
              </a:rPr>
              <a:t>、</a:t>
            </a:r>
            <a:r>
              <a:rPr lang="zh-CN" sz="2400" b="1">
                <a:solidFill>
                  <a:srgbClr val="337AFF"/>
                </a:solidFill>
                <a:latin typeface="Source Han Sans Heavy" panose="020B0A00000000000000" charset="-122"/>
                <a:ea typeface="Source Han Sans Heavy" panose="020B0A00000000000000" charset="-122"/>
              </a:rPr>
              <a:t>投资周期长，资金回笼难</a:t>
            </a:r>
            <a:endParaRPr lang="zh-CN" sz="2400" b="1">
              <a:solidFill>
                <a:srgbClr val="337AFF"/>
              </a:solidFill>
              <a:latin typeface="Source Han Sans Heavy" panose="020B0A00000000000000" charset="-122"/>
              <a:ea typeface="Source Han Sans Heavy" panose="020B0A00000000000000" charset="-122"/>
            </a:endParaRPr>
          </a:p>
          <a:p>
            <a:pPr lvl="0" indent="0" algn="just">
              <a:buNone/>
            </a:pPr>
            <a:r>
              <a:rPr lang="zh-CN" sz="1400" b="0">
                <a:ea typeface="宋体" panose="02010600030101010101" pitchFamily="2" charset="-122"/>
              </a:rPr>
              <a:t>美容养生的产品、仪器等都是需要大量资金进行前期投入。</a:t>
            </a:r>
            <a:endParaRPr lang="zh-CN" sz="1400" b="0">
              <a:ea typeface="宋体" panose="02010600030101010101" pitchFamily="2" charset="-122"/>
            </a:endParaRPr>
          </a:p>
          <a:p>
            <a:pPr lvl="0" indent="0" algn="just">
              <a:buNone/>
            </a:pPr>
            <a:r>
              <a:rPr lang="zh-CN" sz="1400" b="0">
                <a:ea typeface="宋体" panose="02010600030101010101" pitchFamily="2" charset="-122"/>
              </a:rPr>
              <a:t>铺租、用人等问题都需要资金来缓解。</a:t>
            </a:r>
            <a:endParaRPr lang="zh-CN" sz="1400" b="0">
              <a:ea typeface="宋体" panose="02010600030101010101" pitchFamily="2" charset="-122"/>
            </a:endParaRPr>
          </a:p>
        </p:txBody>
      </p:sp>
      <p:pic>
        <p:nvPicPr>
          <p:cNvPr id="36" name="图片 36" descr="C:\Users\wwq\Desktop\切图-官网解决方案大礼包\切图-官网解决方案大礼包\汽车\01行业现状\行业现状03.jpg行业现状03"/>
          <p:cNvPicPr>
            <a:picLocks noChangeAspect="1"/>
          </p:cNvPicPr>
          <p:nvPr/>
        </p:nvPicPr>
        <p:blipFill>
          <a:blip r:embed="rId2"/>
          <a:srcRect/>
          <a:stretch>
            <a:fillRect/>
          </a:stretch>
        </p:blipFill>
        <p:spPr>
          <a:xfrm>
            <a:off x="1099185" y="4366895"/>
            <a:ext cx="2698750" cy="1800225"/>
          </a:xfrm>
          <a:prstGeom prst="rect">
            <a:avLst/>
          </a:prstGeom>
        </p:spPr>
      </p:pic>
      <p:sp>
        <p:nvSpPr>
          <p:cNvPr id="4" name="文本框 3"/>
          <p:cNvSpPr txBox="1"/>
          <p:nvPr/>
        </p:nvSpPr>
        <p:spPr>
          <a:xfrm>
            <a:off x="4966970" y="4366895"/>
            <a:ext cx="4592955" cy="1614805"/>
          </a:xfrm>
          <a:prstGeom prst="rect">
            <a:avLst/>
          </a:prstGeom>
          <a:noFill/>
        </p:spPr>
        <p:txBody>
          <a:bodyPr wrap="square" rtlCol="0" anchor="t">
            <a:spAutoFit/>
          </a:bodyPr>
          <a:p>
            <a:pPr indent="0" fontAlgn="auto">
              <a:lnSpc>
                <a:spcPct val="150000"/>
              </a:lnSpc>
            </a:pPr>
            <a:r>
              <a:rPr lang="en-US" altLang="zh-CN" sz="2400" b="1">
                <a:solidFill>
                  <a:srgbClr val="337AFF"/>
                </a:solidFill>
                <a:latin typeface="Source Han Sans Heavy" panose="020B0A00000000000000" charset="-122"/>
                <a:ea typeface="Source Han Sans Heavy" panose="020B0A00000000000000" charset="-122"/>
                <a:sym typeface="+mn-ea"/>
              </a:rPr>
              <a:t>3</a:t>
            </a:r>
            <a:r>
              <a:rPr lang="zh-CN" altLang="en-US" sz="2400" b="1">
                <a:solidFill>
                  <a:srgbClr val="337AFF"/>
                </a:solidFill>
                <a:latin typeface="Source Han Sans Heavy" panose="020B0A00000000000000" charset="-122"/>
                <a:ea typeface="Source Han Sans Heavy" panose="020B0A00000000000000" charset="-122"/>
                <a:sym typeface="+mn-ea"/>
              </a:rPr>
              <a:t>、会员店员管理困难</a:t>
            </a:r>
            <a:endParaRPr lang="zh-CN" sz="2400">
              <a:ea typeface="宋体" panose="02010600030101010101" pitchFamily="2" charset="-122"/>
              <a:sym typeface="+mn-ea"/>
            </a:endParaRPr>
          </a:p>
          <a:p>
            <a:pPr indent="0" fontAlgn="auto">
              <a:lnSpc>
                <a:spcPct val="150000"/>
              </a:lnSpc>
            </a:pPr>
            <a:r>
              <a:rPr lang="zh-CN" sz="1400">
                <a:ea typeface="宋体" panose="02010600030101010101" pitchFamily="2" charset="-122"/>
                <a:sym typeface="+mn-ea"/>
              </a:rPr>
              <a:t>用户信息无法建档，难以推出个性化服务，会员关怀不足，难以实现用户留存和再转化。员工工作情况难以掌握，业绩核查困难。</a:t>
            </a:r>
            <a:endParaRPr lang="zh-CN" altLang="en-US" sz="1400"/>
          </a:p>
        </p:txBody>
      </p:sp>
      <p:pic>
        <p:nvPicPr>
          <p:cNvPr id="6" name="图片 5" descr="行业现状01"/>
          <p:cNvPicPr>
            <a:picLocks noChangeAspect="1"/>
          </p:cNvPicPr>
          <p:nvPr/>
        </p:nvPicPr>
        <p:blipFill>
          <a:blip r:embed="rId3"/>
          <a:stretch>
            <a:fillRect/>
          </a:stretch>
        </p:blipFill>
        <p:spPr>
          <a:xfrm>
            <a:off x="1098550" y="536575"/>
            <a:ext cx="2699385" cy="1773555"/>
          </a:xfrm>
          <a:prstGeom prst="rect">
            <a:avLst/>
          </a:prstGeom>
        </p:spPr>
      </p:pic>
      <p:pic>
        <p:nvPicPr>
          <p:cNvPr id="5" name="图片 4" descr="logo透明"/>
          <p:cNvPicPr>
            <a:picLocks noChangeAspect="1"/>
          </p:cNvPicPr>
          <p:nvPr/>
        </p:nvPicPr>
        <p:blipFill>
          <a:blip r:embed="rId4"/>
          <a:stretch>
            <a:fillRect/>
          </a:stretch>
        </p:blipFill>
        <p:spPr>
          <a:xfrm>
            <a:off x="10913110" y="76200"/>
            <a:ext cx="1144270" cy="55181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图片 37" descr="C:\Users\wwq\Desktop\切图-官网解决方案大礼包\切图-官网解决方案大礼包\汽车\01行业现状\行业现状04.jpg行业现状04"/>
          <p:cNvPicPr>
            <a:picLocks noChangeAspect="1"/>
          </p:cNvPicPr>
          <p:nvPr/>
        </p:nvPicPr>
        <p:blipFill>
          <a:blip r:embed="rId1"/>
          <a:srcRect/>
          <a:stretch>
            <a:fillRect/>
          </a:stretch>
        </p:blipFill>
        <p:spPr>
          <a:xfrm>
            <a:off x="1210945" y="1021715"/>
            <a:ext cx="2990850" cy="1995170"/>
          </a:xfrm>
          <a:prstGeom prst="rect">
            <a:avLst/>
          </a:prstGeom>
        </p:spPr>
      </p:pic>
      <p:sp>
        <p:nvSpPr>
          <p:cNvPr id="2" name="文本框 1"/>
          <p:cNvSpPr txBox="1"/>
          <p:nvPr/>
        </p:nvSpPr>
        <p:spPr>
          <a:xfrm>
            <a:off x="5347970" y="1144270"/>
            <a:ext cx="3920490" cy="1291590"/>
          </a:xfrm>
          <a:prstGeom prst="rect">
            <a:avLst/>
          </a:prstGeom>
          <a:noFill/>
          <a:ln w="9525">
            <a:noFill/>
          </a:ln>
        </p:spPr>
        <p:txBody>
          <a:bodyPr wrap="square">
            <a:spAutoFit/>
          </a:bodyPr>
          <a:p>
            <a:pPr indent="0" fontAlgn="auto">
              <a:lnSpc>
                <a:spcPct val="150000"/>
              </a:lnSpc>
            </a:pPr>
            <a:r>
              <a:rPr lang="en-US" altLang="zh-CN" sz="2400" b="1">
                <a:solidFill>
                  <a:srgbClr val="337AFF"/>
                </a:solidFill>
                <a:latin typeface="Source Han Sans Heavy" panose="020B0A00000000000000" charset="-122"/>
                <a:ea typeface="Source Han Sans Heavy" panose="020B0A00000000000000" charset="-122"/>
              </a:rPr>
              <a:t>4</a:t>
            </a:r>
            <a:r>
              <a:rPr lang="zh-CN" altLang="en-US" sz="2400" b="1">
                <a:solidFill>
                  <a:srgbClr val="337AFF"/>
                </a:solidFill>
                <a:latin typeface="Source Han Sans Heavy" panose="020B0A00000000000000" charset="-122"/>
                <a:ea typeface="Source Han Sans Heavy" panose="020B0A00000000000000" charset="-122"/>
              </a:rPr>
              <a:t>、</a:t>
            </a:r>
            <a:r>
              <a:rPr lang="zh-CN" sz="2400" b="1">
                <a:solidFill>
                  <a:srgbClr val="337AFF"/>
                </a:solidFill>
                <a:latin typeface="Source Han Sans Heavy" panose="020B0A00000000000000" charset="-122"/>
                <a:ea typeface="Source Han Sans Heavy" panose="020B0A00000000000000" charset="-122"/>
              </a:rPr>
              <a:t>查看店铺数据难</a:t>
            </a:r>
            <a:endParaRPr lang="zh-CN" sz="900" b="0">
              <a:ea typeface="宋体" panose="02010600030101010101" pitchFamily="2" charset="-122"/>
            </a:endParaRPr>
          </a:p>
          <a:p>
            <a:pPr indent="0" fontAlgn="auto">
              <a:lnSpc>
                <a:spcPct val="150000"/>
              </a:lnSpc>
            </a:pPr>
            <a:r>
              <a:rPr lang="zh-CN" sz="1400" b="0">
                <a:ea typeface="宋体" panose="02010600030101010101" pitchFamily="2" charset="-122"/>
              </a:rPr>
              <a:t>门店数据系统落后，仍有依靠账本记账的商铺，各收款渠道信息难以统计，财务核查易出错漏。</a:t>
            </a:r>
            <a:endParaRPr lang="zh-CN" altLang="en-US" sz="1400" b="0">
              <a:ea typeface="宋体" panose="02010600030101010101" pitchFamily="2" charset="-122"/>
            </a:endParaRPr>
          </a:p>
        </p:txBody>
      </p:sp>
      <p:pic>
        <p:nvPicPr>
          <p:cNvPr id="4" name="图片 3" descr="01"/>
          <p:cNvPicPr>
            <a:picLocks noChangeAspect="1"/>
          </p:cNvPicPr>
          <p:nvPr/>
        </p:nvPicPr>
        <p:blipFill>
          <a:blip r:embed="rId2"/>
          <a:srcRect l="8668" r="27765"/>
          <a:stretch>
            <a:fillRect/>
          </a:stretch>
        </p:blipFill>
        <p:spPr>
          <a:xfrm>
            <a:off x="1210945" y="3386455"/>
            <a:ext cx="3007995" cy="2110105"/>
          </a:xfrm>
          <a:prstGeom prst="rect">
            <a:avLst/>
          </a:prstGeom>
        </p:spPr>
      </p:pic>
      <p:sp>
        <p:nvSpPr>
          <p:cNvPr id="6" name="文本框 5"/>
          <p:cNvSpPr txBox="1"/>
          <p:nvPr/>
        </p:nvSpPr>
        <p:spPr>
          <a:xfrm>
            <a:off x="5459730" y="3795395"/>
            <a:ext cx="3287395" cy="1291590"/>
          </a:xfrm>
          <a:prstGeom prst="rect">
            <a:avLst/>
          </a:prstGeom>
          <a:noFill/>
        </p:spPr>
        <p:txBody>
          <a:bodyPr wrap="square" rtlCol="0" anchor="t">
            <a:spAutoFit/>
          </a:bodyPr>
          <a:p>
            <a:pPr indent="0" fontAlgn="auto">
              <a:lnSpc>
                <a:spcPct val="150000"/>
              </a:lnSpc>
            </a:pPr>
            <a:r>
              <a:rPr lang="en-US" altLang="zh-CN" sz="2400" b="1">
                <a:solidFill>
                  <a:srgbClr val="337AFF"/>
                </a:solidFill>
                <a:latin typeface="Source Han Sans Heavy" panose="020B0A00000000000000" charset="-122"/>
                <a:ea typeface="Source Han Sans Heavy" panose="020B0A00000000000000" charset="-122"/>
                <a:sym typeface="+mn-ea"/>
              </a:rPr>
              <a:t>5</a:t>
            </a:r>
            <a:r>
              <a:rPr lang="zh-CN" altLang="en-US" sz="2400" b="1">
                <a:solidFill>
                  <a:srgbClr val="337AFF"/>
                </a:solidFill>
                <a:latin typeface="Source Han Sans Heavy" panose="020B0A00000000000000" charset="-122"/>
                <a:ea typeface="Source Han Sans Heavy" panose="020B0A00000000000000" charset="-122"/>
                <a:sym typeface="+mn-ea"/>
              </a:rPr>
              <a:t>、分店管理困难</a:t>
            </a:r>
            <a:endParaRPr lang="zh-CN" sz="2400">
              <a:ea typeface="宋体" panose="02010600030101010101" pitchFamily="2" charset="-122"/>
              <a:sym typeface="+mn-ea"/>
            </a:endParaRPr>
          </a:p>
          <a:p>
            <a:pPr indent="0" fontAlgn="auto">
              <a:lnSpc>
                <a:spcPct val="150000"/>
              </a:lnSpc>
            </a:pPr>
            <a:r>
              <a:rPr lang="zh-CN" altLang="en-US" sz="1400"/>
              <a:t>人工管理成本高、各项服务、会员和活动等信息不共享，店员权限混乱。</a:t>
            </a:r>
            <a:endParaRPr lang="zh-CN" altLang="en-US" sz="1400"/>
          </a:p>
        </p:txBody>
      </p:sp>
      <p:pic>
        <p:nvPicPr>
          <p:cNvPr id="5" name="图片 4" descr="logo透明"/>
          <p:cNvPicPr>
            <a:picLocks noChangeAspect="1"/>
          </p:cNvPicPr>
          <p:nvPr/>
        </p:nvPicPr>
        <p:blipFill>
          <a:blip r:embed="rId3"/>
          <a:stretch>
            <a:fillRect/>
          </a:stretch>
        </p:blipFill>
        <p:spPr>
          <a:xfrm>
            <a:off x="10913110" y="76200"/>
            <a:ext cx="1144270" cy="55181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4535170" y="1657350"/>
            <a:ext cx="2722880" cy="3169285"/>
          </a:xfrm>
          <a:prstGeom prst="rect">
            <a:avLst/>
          </a:prstGeom>
          <a:solidFill>
            <a:schemeClr val="bg1">
              <a:alpha val="0"/>
            </a:schemeClr>
          </a:solidFill>
        </p:spPr>
        <p:txBody>
          <a:bodyPr wrap="none" rtlCol="0">
            <a:spAutoFit/>
          </a:bodyPr>
          <a:p>
            <a:r>
              <a:rPr lang="en-US" altLang="zh-CN" sz="20000">
                <a:solidFill>
                  <a:srgbClr val="337AFF">
                    <a:alpha val="68000"/>
                  </a:srgbClr>
                </a:solidFill>
              </a:rPr>
              <a:t>04</a:t>
            </a:r>
            <a:endParaRPr lang="en-US" altLang="zh-CN" sz="20000">
              <a:solidFill>
                <a:srgbClr val="337AFF">
                  <a:alpha val="68000"/>
                </a:srgbClr>
              </a:solidFill>
            </a:endParaRPr>
          </a:p>
        </p:txBody>
      </p:sp>
      <p:sp>
        <p:nvSpPr>
          <p:cNvPr id="3" name="文本框 2"/>
          <p:cNvSpPr txBox="1"/>
          <p:nvPr/>
        </p:nvSpPr>
        <p:spPr>
          <a:xfrm>
            <a:off x="4785360" y="3071495"/>
            <a:ext cx="2621280" cy="829945"/>
          </a:xfrm>
          <a:prstGeom prst="rect">
            <a:avLst/>
          </a:prstGeom>
          <a:noFill/>
        </p:spPr>
        <p:txBody>
          <a:bodyPr wrap="none" rtlCol="0" anchor="t">
            <a:spAutoFit/>
          </a:bodyPr>
          <a:p>
            <a:pPr algn="l"/>
            <a:r>
              <a:rPr lang="zh-CN" altLang="en-US" sz="4800" dirty="0">
                <a:solidFill>
                  <a:schemeClr val="tx1"/>
                </a:solidFill>
                <a:latin typeface="Source Han Sans Heavy" panose="020B0A00000000000000" charset="-122"/>
                <a:ea typeface="Source Han Sans Heavy" panose="020B0A00000000000000" charset="-122"/>
                <a:cs typeface="Source Han Sans Heavy" panose="020B0A00000000000000" charset="-122"/>
                <a:sym typeface="+mn-ea"/>
              </a:rPr>
              <a:t>解决方案</a:t>
            </a:r>
            <a:endParaRPr lang="zh-CN" altLang="en-US" sz="4800" dirty="0">
              <a:solidFill>
                <a:schemeClr val="tx1"/>
              </a:solidFill>
              <a:latin typeface="Source Han Sans Heavy" panose="020B0A00000000000000" charset="-122"/>
              <a:ea typeface="Source Han Sans Heavy" panose="020B0A00000000000000" charset="-122"/>
              <a:cs typeface="Source Han Sans Heavy" panose="020B0A00000000000000" charset="-122"/>
              <a:sym typeface="+mn-ea"/>
            </a:endParaRPr>
          </a:p>
        </p:txBody>
      </p:sp>
      <p:sp>
        <p:nvSpPr>
          <p:cNvPr id="7" name="椭圆 6"/>
          <p:cNvSpPr/>
          <p:nvPr/>
        </p:nvSpPr>
        <p:spPr>
          <a:xfrm>
            <a:off x="-762000" y="-686796"/>
            <a:ext cx="2538649" cy="2538649"/>
          </a:xfrm>
          <a:prstGeom prst="ellipse">
            <a:avLst/>
          </a:prstGeom>
          <a:gradFill>
            <a:gsLst>
              <a:gs pos="12000">
                <a:schemeClr val="accent5">
                  <a:lumMod val="60000"/>
                  <a:lumOff val="40000"/>
                </a:schemeClr>
              </a:gs>
              <a:gs pos="100000">
                <a:srgbClr val="3370FF">
                  <a:alpha val="68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椭圆 7"/>
          <p:cNvSpPr/>
          <p:nvPr/>
        </p:nvSpPr>
        <p:spPr>
          <a:xfrm>
            <a:off x="10126345" y="4663714"/>
            <a:ext cx="2538649" cy="2538649"/>
          </a:xfrm>
          <a:prstGeom prst="ellipse">
            <a:avLst/>
          </a:prstGeom>
          <a:gradFill>
            <a:gsLst>
              <a:gs pos="12000">
                <a:schemeClr val="accent5">
                  <a:lumMod val="60000"/>
                  <a:lumOff val="40000"/>
                </a:schemeClr>
              </a:gs>
              <a:gs pos="100000">
                <a:srgbClr val="3370FF">
                  <a:alpha val="68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2" name="椭圆 31"/>
          <p:cNvSpPr/>
          <p:nvPr/>
        </p:nvSpPr>
        <p:spPr>
          <a:xfrm>
            <a:off x="4004300" y="2475106"/>
            <a:ext cx="233704" cy="254609"/>
          </a:xfrm>
          <a:prstGeom prst="ellipse">
            <a:avLst/>
          </a:prstGeom>
          <a:gradFill>
            <a:gsLst>
              <a:gs pos="0">
                <a:srgbClr val="9DC3E6"/>
              </a:gs>
              <a:gs pos="100000">
                <a:srgbClr val="7EA1F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椭圆 9"/>
          <p:cNvSpPr/>
          <p:nvPr/>
        </p:nvSpPr>
        <p:spPr>
          <a:xfrm>
            <a:off x="7600940" y="3807971"/>
            <a:ext cx="233704" cy="254609"/>
          </a:xfrm>
          <a:prstGeom prst="ellipse">
            <a:avLst/>
          </a:prstGeom>
          <a:gradFill>
            <a:gsLst>
              <a:gs pos="0">
                <a:srgbClr val="9DC3E6"/>
              </a:gs>
              <a:gs pos="100000">
                <a:srgbClr val="7EA1F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5" name="图片 4" descr="logo透明"/>
          <p:cNvPicPr>
            <a:picLocks noChangeAspect="1"/>
          </p:cNvPicPr>
          <p:nvPr/>
        </p:nvPicPr>
        <p:blipFill>
          <a:blip r:embed="rId1"/>
          <a:stretch>
            <a:fillRect/>
          </a:stretch>
        </p:blipFill>
        <p:spPr>
          <a:xfrm>
            <a:off x="10913110" y="76200"/>
            <a:ext cx="1144270" cy="55181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2334260"/>
            <a:ext cx="12192000" cy="2386330"/>
          </a:xfrm>
          <a:prstGeom prst="rect">
            <a:avLst/>
          </a:prstGeom>
          <a:gradFill>
            <a:gsLst>
              <a:gs pos="0">
                <a:srgbClr val="337AFF"/>
              </a:gs>
              <a:gs pos="100000">
                <a:srgbClr val="337AFF">
                  <a:alpha val="80000"/>
                </a:srgb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0" name="文本框 99"/>
          <p:cNvSpPr txBox="1"/>
          <p:nvPr/>
        </p:nvSpPr>
        <p:spPr>
          <a:xfrm>
            <a:off x="3192145" y="2656205"/>
            <a:ext cx="6209665" cy="1545590"/>
          </a:xfrm>
          <a:prstGeom prst="rect">
            <a:avLst/>
          </a:prstGeom>
          <a:noFill/>
          <a:ln w="9525">
            <a:noFill/>
          </a:ln>
        </p:spPr>
        <p:txBody>
          <a:bodyPr wrap="square">
            <a:spAutoFit/>
          </a:bodyPr>
          <a:p>
            <a:pPr indent="0" algn="ctr" fontAlgn="auto">
              <a:lnSpc>
                <a:spcPct val="150000"/>
              </a:lnSpc>
            </a:pPr>
            <a:r>
              <a:rPr lang="zh-CN" sz="3500" b="1">
                <a:solidFill>
                  <a:srgbClr val="FFFFFF"/>
                </a:solidFill>
                <a:latin typeface="文泉驿等宽微米黑" panose="020B0606030804020204" charset="-122"/>
                <a:ea typeface="文泉驿等宽微米黑" panose="020B0606030804020204" charset="-122"/>
                <a:cs typeface="文泉驿等宽微米黑" panose="020B0606030804020204" charset="-122"/>
              </a:rPr>
              <a:t>门店系统·美业解决方案</a:t>
            </a:r>
            <a:endParaRPr lang="zh-CN" sz="3500" b="1">
              <a:solidFill>
                <a:srgbClr val="FFFFFF"/>
              </a:solidFill>
              <a:latin typeface="文泉驿等宽微米黑" panose="020B0606030804020204" charset="-122"/>
              <a:ea typeface="文泉驿等宽微米黑" panose="020B0606030804020204" charset="-122"/>
              <a:cs typeface="文泉驿等宽微米黑" panose="020B0606030804020204" charset="-122"/>
            </a:endParaRPr>
          </a:p>
          <a:p>
            <a:pPr indent="0" algn="ctr" fontAlgn="auto">
              <a:lnSpc>
                <a:spcPct val="150000"/>
              </a:lnSpc>
            </a:pPr>
            <a:r>
              <a:rPr lang="zh-CN" sz="1400" b="1">
                <a:solidFill>
                  <a:srgbClr val="FFFFFF"/>
                </a:solidFill>
                <a:ea typeface="宋体" panose="02010600030101010101" pitchFamily="2" charset="-122"/>
              </a:rPr>
              <a:t>针对美业高服务性的特点，门店系统·美业专注于优化门店管理，提高服务效率，深度挖掘会员价值，为美业赋能</a:t>
            </a:r>
            <a:endParaRPr lang="zh-CN" sz="1400" b="1">
              <a:solidFill>
                <a:srgbClr val="FFFFFF"/>
              </a:solidFill>
              <a:ea typeface="宋体" panose="02010600030101010101" pitchFamily="2" charset="-122"/>
            </a:endParaRPr>
          </a:p>
        </p:txBody>
      </p:sp>
      <p:pic>
        <p:nvPicPr>
          <p:cNvPr id="5" name="图片 4" descr="logo透明"/>
          <p:cNvPicPr>
            <a:picLocks noChangeAspect="1"/>
          </p:cNvPicPr>
          <p:nvPr/>
        </p:nvPicPr>
        <p:blipFill>
          <a:blip r:embed="rId1"/>
          <a:stretch>
            <a:fillRect/>
          </a:stretch>
        </p:blipFill>
        <p:spPr>
          <a:xfrm>
            <a:off x="10913110" y="76200"/>
            <a:ext cx="1144270" cy="55181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多方式拓客"/>
          <p:cNvPicPr>
            <a:picLocks noChangeAspect="1"/>
          </p:cNvPicPr>
          <p:nvPr/>
        </p:nvPicPr>
        <p:blipFill>
          <a:blip r:embed="rId1"/>
          <a:srcRect t="-720"/>
          <a:stretch>
            <a:fillRect/>
          </a:stretch>
        </p:blipFill>
        <p:spPr>
          <a:xfrm>
            <a:off x="878205" y="1417320"/>
            <a:ext cx="5081270" cy="3791585"/>
          </a:xfrm>
          <a:prstGeom prst="rect">
            <a:avLst/>
          </a:prstGeom>
        </p:spPr>
      </p:pic>
      <p:sp>
        <p:nvSpPr>
          <p:cNvPr id="3" name="文本框 2"/>
          <p:cNvSpPr txBox="1"/>
          <p:nvPr/>
        </p:nvSpPr>
        <p:spPr>
          <a:xfrm>
            <a:off x="6323965" y="1765935"/>
            <a:ext cx="5051425" cy="3138170"/>
          </a:xfrm>
          <a:prstGeom prst="rect">
            <a:avLst/>
          </a:prstGeom>
          <a:noFill/>
        </p:spPr>
        <p:txBody>
          <a:bodyPr wrap="square" rtlCol="0">
            <a:spAutoFit/>
          </a:bodyPr>
          <a:p>
            <a:pPr algn="l"/>
            <a:r>
              <a:rPr lang="zh-CN" altLang="en-US" b="1">
                <a:solidFill>
                  <a:srgbClr val="3370FF"/>
                </a:solidFill>
              </a:rPr>
              <a:t>1.营销活动刺激新客</a:t>
            </a:r>
            <a:endParaRPr lang="zh-CN" altLang="en-US" b="1">
              <a:solidFill>
                <a:srgbClr val="3370FF"/>
              </a:solidFill>
            </a:endParaRPr>
          </a:p>
          <a:p>
            <a:pPr algn="l"/>
            <a:r>
              <a:rPr lang="zh-CN" altLang="en-US"/>
              <a:t>通过进店大礼包、拼团、推广有礼等，促进私域裂变，提升新客到店率。</a:t>
            </a:r>
            <a:endParaRPr lang="zh-CN" altLang="en-US"/>
          </a:p>
          <a:p>
            <a:pPr algn="l"/>
            <a:endParaRPr lang="zh-CN" altLang="en-US"/>
          </a:p>
          <a:p>
            <a:pPr algn="l"/>
            <a:r>
              <a:rPr lang="zh-CN" altLang="en-US" b="1">
                <a:solidFill>
                  <a:srgbClr val="3370FF"/>
                </a:solidFill>
              </a:rPr>
              <a:t>2.小程序百万流量</a:t>
            </a:r>
            <a:endParaRPr lang="zh-CN" altLang="en-US" b="1">
              <a:solidFill>
                <a:srgbClr val="3370FF"/>
              </a:solidFill>
            </a:endParaRPr>
          </a:p>
          <a:p>
            <a:pPr algn="l"/>
            <a:r>
              <a:rPr lang="zh-CN" altLang="en-US"/>
              <a:t>利用微信小程序“搜附近”功能，快速提升新店存在感。</a:t>
            </a:r>
            <a:endParaRPr lang="zh-CN" altLang="en-US"/>
          </a:p>
          <a:p>
            <a:pPr algn="l"/>
            <a:endParaRPr lang="zh-CN" altLang="en-US"/>
          </a:p>
          <a:p>
            <a:pPr algn="l"/>
            <a:r>
              <a:rPr lang="zh-CN" altLang="en-US" b="1">
                <a:solidFill>
                  <a:srgbClr val="3370FF"/>
                </a:solidFill>
              </a:rPr>
              <a:t>3.多渠道推广</a:t>
            </a:r>
            <a:endParaRPr lang="zh-CN" altLang="en-US" b="1">
              <a:solidFill>
                <a:srgbClr val="3370FF"/>
              </a:solidFill>
            </a:endParaRPr>
          </a:p>
          <a:p>
            <a:pPr algn="l"/>
            <a:r>
              <a:rPr lang="zh-CN" altLang="en-US"/>
              <a:t>为门店、员工和第三方等设置渠道码，拓宽推广面，各项拉新数据均可轻松追踪。</a:t>
            </a:r>
            <a:endParaRPr lang="en-US" altLang="zh-CN"/>
          </a:p>
        </p:txBody>
      </p:sp>
      <p:sp>
        <p:nvSpPr>
          <p:cNvPr id="4" name="文本框 3"/>
          <p:cNvSpPr txBox="1"/>
          <p:nvPr/>
        </p:nvSpPr>
        <p:spPr>
          <a:xfrm>
            <a:off x="1024255" y="956945"/>
            <a:ext cx="2482215" cy="460375"/>
          </a:xfrm>
          <a:prstGeom prst="rect">
            <a:avLst/>
          </a:prstGeom>
          <a:noFill/>
        </p:spPr>
        <p:txBody>
          <a:bodyPr wrap="square" rtlCol="0">
            <a:spAutoFit/>
          </a:bodyPr>
          <a:p>
            <a:pPr algn="l"/>
            <a:r>
              <a:rPr lang="zh-CN" altLang="en-US" sz="2400">
                <a:solidFill>
                  <a:srgbClr val="3370FF"/>
                </a:solidFill>
                <a:latin typeface="Source Han Sans Heavy" panose="020B0A00000000000000" charset="-122"/>
                <a:ea typeface="Source Han Sans Heavy" panose="020B0A00000000000000" charset="-122"/>
                <a:sym typeface="+mn-ea"/>
              </a:rPr>
              <a:t>多种方式拓客</a:t>
            </a:r>
            <a:endParaRPr lang="zh-CN" altLang="en-US" sz="2400">
              <a:solidFill>
                <a:srgbClr val="3370FF"/>
              </a:solidFill>
              <a:latin typeface="Source Han Sans Heavy" panose="020B0A00000000000000" charset="-122"/>
              <a:ea typeface="Source Han Sans Heavy" panose="020B0A00000000000000" charset="-122"/>
              <a:sym typeface="+mn-ea"/>
            </a:endParaRPr>
          </a:p>
        </p:txBody>
      </p:sp>
      <p:sp>
        <p:nvSpPr>
          <p:cNvPr id="7" name="文本框 6"/>
          <p:cNvSpPr txBox="1"/>
          <p:nvPr/>
        </p:nvSpPr>
        <p:spPr>
          <a:xfrm>
            <a:off x="8537575" y="1654810"/>
            <a:ext cx="1706880" cy="3169285"/>
          </a:xfrm>
          <a:prstGeom prst="rect">
            <a:avLst/>
          </a:prstGeom>
          <a:noFill/>
        </p:spPr>
        <p:txBody>
          <a:bodyPr wrap="square" rtlCol="0">
            <a:spAutoFit/>
          </a:bodyPr>
          <a:p>
            <a:pPr algn="l"/>
            <a:r>
              <a:rPr lang="en-US" altLang="zh-CN" sz="20000">
                <a:solidFill>
                  <a:srgbClr val="3370FF">
                    <a:alpha val="35000"/>
                  </a:srgbClr>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sym typeface="+mn-ea"/>
              </a:rPr>
              <a:t>1</a:t>
            </a:r>
            <a:endParaRPr lang="zh-CN" altLang="en-US" sz="20000">
              <a:latin typeface="宋体" panose="02010600030101010101" pitchFamily="2" charset="-122"/>
              <a:ea typeface="宋体" panose="02010600030101010101" pitchFamily="2" charset="-122"/>
            </a:endParaRPr>
          </a:p>
        </p:txBody>
      </p:sp>
      <p:sp>
        <p:nvSpPr>
          <p:cNvPr id="8" name="文本框 7"/>
          <p:cNvSpPr txBox="1"/>
          <p:nvPr/>
        </p:nvSpPr>
        <p:spPr>
          <a:xfrm>
            <a:off x="3506470" y="5461000"/>
            <a:ext cx="5669280" cy="460375"/>
          </a:xfrm>
          <a:prstGeom prst="rect">
            <a:avLst/>
          </a:prstGeom>
          <a:noFill/>
        </p:spPr>
        <p:txBody>
          <a:bodyPr wrap="none" rtlCol="0">
            <a:spAutoFit/>
          </a:bodyPr>
          <a:p>
            <a:r>
              <a:rPr lang="zh-CN" altLang="en-US" sz="2400" b="1">
                <a:solidFill>
                  <a:srgbClr val="FC807E"/>
                </a:solidFill>
                <a:latin typeface="微软雅黑" panose="020B0503020204020204" charset="-122"/>
                <a:ea typeface="微软雅黑" panose="020B0503020204020204" charset="-122"/>
              </a:rPr>
              <a:t>打破地域限制，借助互联网获得多方客源</a:t>
            </a:r>
            <a:endParaRPr lang="zh-CN" altLang="en-US" sz="2400" b="1">
              <a:solidFill>
                <a:srgbClr val="FC807E"/>
              </a:solidFill>
              <a:latin typeface="微软雅黑" panose="020B0503020204020204" charset="-122"/>
              <a:ea typeface="微软雅黑" panose="020B0503020204020204" charset="-122"/>
            </a:endParaRPr>
          </a:p>
        </p:txBody>
      </p:sp>
      <p:pic>
        <p:nvPicPr>
          <p:cNvPr id="5" name="图片 4" descr="logo透明"/>
          <p:cNvPicPr>
            <a:picLocks noChangeAspect="1"/>
          </p:cNvPicPr>
          <p:nvPr/>
        </p:nvPicPr>
        <p:blipFill>
          <a:blip r:embed="rId2"/>
          <a:stretch>
            <a:fillRect/>
          </a:stretch>
        </p:blipFill>
        <p:spPr>
          <a:xfrm>
            <a:off x="10913110" y="76200"/>
            <a:ext cx="1144270" cy="55181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图片 51" descr="C:\Users\wwq\Desktop\切图-官网解决方案大礼包\切图-官网解决方案大礼包\汽车\02解决方案\解决方案03.png解决方案03"/>
          <p:cNvPicPr>
            <a:picLocks noChangeAspect="1"/>
          </p:cNvPicPr>
          <p:nvPr/>
        </p:nvPicPr>
        <p:blipFill>
          <a:blip r:embed="rId1"/>
          <a:srcRect/>
          <a:stretch>
            <a:fillRect/>
          </a:stretch>
        </p:blipFill>
        <p:spPr>
          <a:xfrm>
            <a:off x="1241425" y="1619885"/>
            <a:ext cx="4722495" cy="3486150"/>
          </a:xfrm>
          <a:prstGeom prst="rect">
            <a:avLst/>
          </a:prstGeom>
        </p:spPr>
      </p:pic>
      <p:sp>
        <p:nvSpPr>
          <p:cNvPr id="100" name="文本框 99"/>
          <p:cNvSpPr txBox="1"/>
          <p:nvPr/>
        </p:nvSpPr>
        <p:spPr>
          <a:xfrm>
            <a:off x="6436360" y="1517015"/>
            <a:ext cx="5336540" cy="3692525"/>
          </a:xfrm>
          <a:prstGeom prst="rect">
            <a:avLst/>
          </a:prstGeom>
          <a:noFill/>
          <a:ln w="9525">
            <a:noFill/>
          </a:ln>
        </p:spPr>
        <p:txBody>
          <a:bodyPr wrap="square">
            <a:spAutoFit/>
          </a:bodyPr>
          <a:p>
            <a:pPr indent="0"/>
            <a:endParaRPr lang="zh-CN">
              <a:solidFill>
                <a:srgbClr val="221E1F"/>
              </a:solidFill>
              <a:latin typeface="宋体" panose="02010600030101010101" pitchFamily="2" charset="-122"/>
              <a:ea typeface="宋体" panose="02010600030101010101" pitchFamily="2" charset="-122"/>
              <a:cs typeface="宋体" panose="02010600030101010101" pitchFamily="2" charset="-122"/>
            </a:endParaRPr>
          </a:p>
          <a:p>
            <a:pPr indent="0"/>
            <a:r>
              <a:rPr lang="zh-CN" b="1">
                <a:solidFill>
                  <a:srgbClr val="3370FF"/>
                </a:solidFill>
                <a:latin typeface="宋体" panose="02010600030101010101" pitchFamily="2" charset="-122"/>
                <a:ea typeface="宋体" panose="02010600030101010101" pitchFamily="2" charset="-122"/>
                <a:cs typeface="宋体" panose="02010600030101010101" pitchFamily="2" charset="-122"/>
              </a:rPr>
              <a:t>1.一键预约</a:t>
            </a:r>
            <a:r>
              <a:rPr lang="en-US" altLang="zh-CN" b="1">
                <a:solidFill>
                  <a:srgbClr val="3370FF"/>
                </a:solidFill>
                <a:latin typeface="宋体" panose="02010600030101010101" pitchFamily="2" charset="-122"/>
                <a:ea typeface="宋体" panose="02010600030101010101" pitchFamily="2" charset="-122"/>
                <a:cs typeface="宋体" panose="02010600030101010101" pitchFamily="2" charset="-122"/>
              </a:rPr>
              <a:t>/</a:t>
            </a:r>
            <a:r>
              <a:rPr lang="zh-CN" altLang="en-US" b="1">
                <a:solidFill>
                  <a:srgbClr val="3370FF"/>
                </a:solidFill>
                <a:latin typeface="宋体" panose="02010600030101010101" pitchFamily="2" charset="-122"/>
                <a:ea typeface="宋体" panose="02010600030101010101" pitchFamily="2" charset="-122"/>
                <a:cs typeface="宋体" panose="02010600030101010101" pitchFamily="2" charset="-122"/>
              </a:rPr>
              <a:t>一键购买</a:t>
            </a:r>
            <a:r>
              <a:rPr lang="zh-CN">
                <a:latin typeface="宋体" panose="02010600030101010101" pitchFamily="2" charset="-122"/>
                <a:ea typeface="宋体" panose="02010600030101010101" pitchFamily="2" charset="-122"/>
                <a:cs typeface="宋体" panose="02010600030101010101" pitchFamily="2" charset="-122"/>
              </a:rPr>
              <a:t>会员在线预约对应产品和服务，无需扎堆排队。</a:t>
            </a:r>
            <a:r>
              <a:rPr lang="zh-CN">
                <a:latin typeface="宋体" panose="02010600030101010101" pitchFamily="2" charset="-122"/>
                <a:ea typeface="宋体" panose="02010600030101010101" pitchFamily="2" charset="-122"/>
                <a:cs typeface="宋体" panose="02010600030101010101" pitchFamily="2" charset="-122"/>
                <a:sym typeface="+mn-ea"/>
              </a:rPr>
              <a:t>线上购买心仪产品，一键下单，方便快捷。</a:t>
            </a:r>
            <a:endParaRPr lang="en-US">
              <a:latin typeface="宋体" panose="02010600030101010101" pitchFamily="2" charset="-122"/>
              <a:ea typeface="宋体" panose="02010600030101010101" pitchFamily="2" charset="-122"/>
              <a:cs typeface="宋体" panose="02010600030101010101" pitchFamily="2" charset="-122"/>
              <a:sym typeface="+mn-ea"/>
            </a:endParaRPr>
          </a:p>
          <a:p>
            <a:pPr indent="0"/>
            <a:endParaRPr lang="zh-CN">
              <a:latin typeface="宋体" panose="02010600030101010101" pitchFamily="2" charset="-122"/>
              <a:ea typeface="宋体" panose="02010600030101010101" pitchFamily="2" charset="-122"/>
              <a:cs typeface="宋体" panose="02010600030101010101" pitchFamily="2" charset="-122"/>
            </a:endParaRPr>
          </a:p>
          <a:p>
            <a:pPr indent="0"/>
            <a:r>
              <a:rPr lang="zh-CN" b="1">
                <a:solidFill>
                  <a:srgbClr val="3370FF"/>
                </a:solidFill>
                <a:latin typeface="宋体" panose="02010600030101010101" pitchFamily="2" charset="-122"/>
                <a:ea typeface="宋体" panose="02010600030101010101" pitchFamily="2" charset="-122"/>
                <a:cs typeface="宋体" panose="02010600030101010101" pitchFamily="2" charset="-122"/>
              </a:rPr>
              <a:t>2.会员关怀</a:t>
            </a:r>
            <a:r>
              <a:rPr lang="zh-CN">
                <a:latin typeface="宋体" panose="02010600030101010101" pitchFamily="2" charset="-122"/>
                <a:ea typeface="宋体" panose="02010600030101010101" pitchFamily="2" charset="-122"/>
                <a:cs typeface="宋体" panose="02010600030101010101" pitchFamily="2" charset="-122"/>
              </a:rPr>
              <a:t>逢年过节、店铺优惠、生日祝福，短信通知，刺激会员再次消费。</a:t>
            </a:r>
            <a:r>
              <a:rPr lang="en-US">
                <a:latin typeface="宋体" panose="02010600030101010101" pitchFamily="2" charset="-122"/>
                <a:ea typeface="宋体" panose="02010600030101010101" pitchFamily="2" charset="-122"/>
                <a:cs typeface="宋体" panose="02010600030101010101" pitchFamily="2" charset="-122"/>
              </a:rPr>
              <a:t> </a:t>
            </a:r>
            <a:endParaRPr lang="en-US">
              <a:latin typeface="宋体" panose="02010600030101010101" pitchFamily="2" charset="-122"/>
              <a:ea typeface="宋体" panose="02010600030101010101" pitchFamily="2" charset="-122"/>
              <a:cs typeface="宋体" panose="02010600030101010101" pitchFamily="2" charset="-122"/>
            </a:endParaRPr>
          </a:p>
          <a:p>
            <a:pPr indent="0"/>
            <a:r>
              <a:rPr lang="en-US" b="1">
                <a:solidFill>
                  <a:srgbClr val="3370FF"/>
                </a:solidFill>
                <a:latin typeface="宋体" panose="02010600030101010101" pitchFamily="2" charset="-122"/>
                <a:ea typeface="宋体" panose="02010600030101010101" pitchFamily="2" charset="-122"/>
                <a:cs typeface="宋体" panose="02010600030101010101" pitchFamily="2" charset="-122"/>
              </a:rPr>
              <a:t>3.</a:t>
            </a:r>
            <a:r>
              <a:rPr lang="zh-CN" altLang="en-US" b="1">
                <a:solidFill>
                  <a:srgbClr val="3370FF"/>
                </a:solidFill>
                <a:latin typeface="宋体" panose="02010600030101010101" pitchFamily="2" charset="-122"/>
                <a:ea typeface="宋体" panose="02010600030101010101" pitchFamily="2" charset="-122"/>
                <a:cs typeface="宋体" panose="02010600030101010101" pitchFamily="2" charset="-122"/>
              </a:rPr>
              <a:t>针对性服务</a:t>
            </a:r>
            <a:r>
              <a:rPr lang="zh-CN">
                <a:latin typeface="宋体" panose="02010600030101010101" pitchFamily="2" charset="-122"/>
                <a:ea typeface="宋体" panose="02010600030101010101" pitchFamily="2" charset="-122"/>
                <a:cs typeface="宋体" panose="02010600030101010101" pitchFamily="2" charset="-122"/>
              </a:rPr>
              <a:t>根据会员标签、消费详情、会员权益等明确用户画像，分析隐藏会员价值让制定个性化产品和针对性的</a:t>
            </a:r>
            <a:r>
              <a:rPr lang="en-US" altLang="zh-CN">
                <a:latin typeface="宋体" panose="02010600030101010101" pitchFamily="2" charset="-122"/>
                <a:ea typeface="宋体" panose="02010600030101010101" pitchFamily="2" charset="-122"/>
                <a:cs typeface="宋体" panose="02010600030101010101" pitchFamily="2" charset="-122"/>
              </a:rPr>
              <a:t>“</a:t>
            </a:r>
            <a:r>
              <a:rPr lang="zh-CN" altLang="en-US">
                <a:latin typeface="宋体" panose="02010600030101010101" pitchFamily="2" charset="-122"/>
                <a:ea typeface="宋体" panose="02010600030101010101" pitchFamily="2" charset="-122"/>
                <a:cs typeface="宋体" panose="02010600030101010101" pitchFamily="2" charset="-122"/>
              </a:rPr>
              <a:t>服务计划</a:t>
            </a:r>
            <a:r>
              <a:rPr lang="en-US" altLang="zh-CN">
                <a:latin typeface="宋体" panose="02010600030101010101" pitchFamily="2" charset="-122"/>
                <a:ea typeface="宋体" panose="02010600030101010101" pitchFamily="2" charset="-122"/>
                <a:cs typeface="宋体" panose="02010600030101010101" pitchFamily="2" charset="-122"/>
              </a:rPr>
              <a:t>”</a:t>
            </a:r>
            <a:r>
              <a:rPr lang="zh-CN" altLang="en-US">
                <a:latin typeface="宋体" panose="02010600030101010101" pitchFamily="2" charset="-122"/>
                <a:ea typeface="宋体" panose="02010600030101010101" pitchFamily="2" charset="-122"/>
                <a:cs typeface="宋体" panose="02010600030101010101" pitchFamily="2" charset="-122"/>
              </a:rPr>
              <a:t>，让店铺服务对上顾客</a:t>
            </a:r>
            <a:r>
              <a:rPr lang="en-US" altLang="zh-CN">
                <a:latin typeface="宋体" panose="02010600030101010101" pitchFamily="2" charset="-122"/>
                <a:ea typeface="宋体" panose="02010600030101010101" pitchFamily="2" charset="-122"/>
                <a:cs typeface="宋体" panose="02010600030101010101" pitchFamily="2" charset="-122"/>
              </a:rPr>
              <a:t>“</a:t>
            </a:r>
            <a:r>
              <a:rPr lang="zh-CN" altLang="en-US">
                <a:latin typeface="宋体" panose="02010600030101010101" pitchFamily="2" charset="-122"/>
                <a:ea typeface="宋体" panose="02010600030101010101" pitchFamily="2" charset="-122"/>
                <a:cs typeface="宋体" panose="02010600030101010101" pitchFamily="2" charset="-122"/>
              </a:rPr>
              <a:t>口味</a:t>
            </a:r>
            <a:r>
              <a:rPr lang="en-US" altLang="zh-CN">
                <a:latin typeface="宋体" panose="02010600030101010101" pitchFamily="2" charset="-122"/>
                <a:ea typeface="宋体" panose="02010600030101010101" pitchFamily="2" charset="-122"/>
                <a:cs typeface="宋体" panose="02010600030101010101" pitchFamily="2" charset="-122"/>
              </a:rPr>
              <a:t>”</a:t>
            </a:r>
            <a:r>
              <a:rPr lang="zh-CN">
                <a:latin typeface="宋体" panose="02010600030101010101" pitchFamily="2" charset="-122"/>
                <a:ea typeface="宋体" panose="02010600030101010101" pitchFamily="2" charset="-122"/>
                <a:cs typeface="宋体" panose="02010600030101010101" pitchFamily="2" charset="-122"/>
              </a:rPr>
              <a:t>。</a:t>
            </a:r>
            <a:endParaRPr lang="zh-CN" altLang="en-US">
              <a:latin typeface="宋体" panose="02010600030101010101" pitchFamily="2" charset="-122"/>
              <a:ea typeface="宋体" panose="02010600030101010101" pitchFamily="2" charset="-122"/>
              <a:cs typeface="宋体" panose="02010600030101010101" pitchFamily="2" charset="-122"/>
            </a:endParaRPr>
          </a:p>
        </p:txBody>
      </p:sp>
      <p:sp>
        <p:nvSpPr>
          <p:cNvPr id="2" name="文本框 1"/>
          <p:cNvSpPr txBox="1"/>
          <p:nvPr/>
        </p:nvSpPr>
        <p:spPr>
          <a:xfrm>
            <a:off x="9251950" y="1619885"/>
            <a:ext cx="1452880" cy="3169285"/>
          </a:xfrm>
          <a:prstGeom prst="rect">
            <a:avLst/>
          </a:prstGeom>
          <a:noFill/>
        </p:spPr>
        <p:txBody>
          <a:bodyPr wrap="none" rtlCol="0" anchor="t">
            <a:spAutoFit/>
          </a:bodyPr>
          <a:p>
            <a:pPr algn="l"/>
            <a:r>
              <a:rPr lang="en-US" altLang="zh-CN" sz="20000">
                <a:solidFill>
                  <a:srgbClr val="3370FF">
                    <a:alpha val="35000"/>
                  </a:srgbClr>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sym typeface="+mn-ea"/>
              </a:rPr>
              <a:t>2</a:t>
            </a:r>
            <a:endParaRPr lang="zh-CN" altLang="en-US" sz="20000">
              <a:solidFill>
                <a:srgbClr val="3370FF">
                  <a:alpha val="35000"/>
                </a:srgbClr>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sym typeface="+mn-ea"/>
            </a:endParaRPr>
          </a:p>
        </p:txBody>
      </p:sp>
      <p:sp>
        <p:nvSpPr>
          <p:cNvPr id="3" name="文本框 2"/>
          <p:cNvSpPr txBox="1"/>
          <p:nvPr/>
        </p:nvSpPr>
        <p:spPr>
          <a:xfrm>
            <a:off x="1241425" y="932815"/>
            <a:ext cx="1402080" cy="460375"/>
          </a:xfrm>
          <a:prstGeom prst="rect">
            <a:avLst/>
          </a:prstGeom>
          <a:noFill/>
        </p:spPr>
        <p:txBody>
          <a:bodyPr wrap="none" rtlCol="0">
            <a:spAutoFit/>
          </a:bodyPr>
          <a:p>
            <a:r>
              <a:rPr lang="zh-CN" altLang="en-US" sz="2400">
                <a:solidFill>
                  <a:srgbClr val="3370FF"/>
                </a:solidFill>
                <a:latin typeface="Source Han Sans Heavy" panose="020B0A00000000000000" charset="-122"/>
                <a:ea typeface="Source Han Sans Heavy" panose="020B0A00000000000000" charset="-122"/>
              </a:rPr>
              <a:t>会员服务</a:t>
            </a:r>
            <a:endParaRPr lang="zh-CN" altLang="en-US" sz="2400">
              <a:solidFill>
                <a:srgbClr val="3370FF"/>
              </a:solidFill>
              <a:latin typeface="Source Han Sans Heavy" panose="020B0A00000000000000" charset="-122"/>
              <a:ea typeface="Source Han Sans Heavy" panose="020B0A00000000000000" charset="-122"/>
            </a:endParaRPr>
          </a:p>
        </p:txBody>
      </p:sp>
      <p:sp>
        <p:nvSpPr>
          <p:cNvPr id="4" name="文本框 3"/>
          <p:cNvSpPr txBox="1"/>
          <p:nvPr/>
        </p:nvSpPr>
        <p:spPr>
          <a:xfrm>
            <a:off x="2015490" y="5439410"/>
            <a:ext cx="8412480" cy="460375"/>
          </a:xfrm>
          <a:prstGeom prst="rect">
            <a:avLst/>
          </a:prstGeom>
          <a:noFill/>
        </p:spPr>
        <p:txBody>
          <a:bodyPr wrap="none" rtlCol="0" anchor="t">
            <a:spAutoFit/>
          </a:bodyPr>
          <a:p>
            <a:r>
              <a:rPr lang="zh-CN" altLang="en-US" sz="2400" b="1">
                <a:solidFill>
                  <a:srgbClr val="FC807E"/>
                </a:solidFill>
                <a:latin typeface="微软雅黑" panose="020B0503020204020204" charset="-122"/>
                <a:ea typeface="微软雅黑" panose="020B0503020204020204" charset="-122"/>
              </a:rPr>
              <a:t>掌握会员特征、提高顾客体验，个性化服务锁住顾客回笼资金</a:t>
            </a:r>
            <a:endParaRPr lang="zh-CN" altLang="en-US" sz="2400" b="1">
              <a:solidFill>
                <a:srgbClr val="FC807E"/>
              </a:solidFill>
              <a:latin typeface="微软雅黑" panose="020B0503020204020204" charset="-122"/>
              <a:ea typeface="微软雅黑" panose="020B0503020204020204" charset="-122"/>
            </a:endParaRPr>
          </a:p>
        </p:txBody>
      </p:sp>
      <p:pic>
        <p:nvPicPr>
          <p:cNvPr id="5" name="图片 4" descr="logo透明"/>
          <p:cNvPicPr>
            <a:picLocks noChangeAspect="1"/>
          </p:cNvPicPr>
          <p:nvPr/>
        </p:nvPicPr>
        <p:blipFill>
          <a:blip r:embed="rId2"/>
          <a:stretch>
            <a:fillRect/>
          </a:stretch>
        </p:blipFill>
        <p:spPr>
          <a:xfrm>
            <a:off x="10913110" y="76200"/>
            <a:ext cx="1144270" cy="55181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183630" y="2118995"/>
            <a:ext cx="4404995" cy="2030095"/>
          </a:xfrm>
          <a:prstGeom prst="rect">
            <a:avLst/>
          </a:prstGeom>
          <a:noFill/>
        </p:spPr>
        <p:txBody>
          <a:bodyPr wrap="square" rtlCol="0" anchor="t">
            <a:spAutoFit/>
          </a:bodyPr>
          <a:p>
            <a:r>
              <a:rPr lang="zh-CN" altLang="en-US" b="1">
                <a:solidFill>
                  <a:srgbClr val="3370FF"/>
                </a:solidFill>
              </a:rPr>
              <a:t>1.员工管理</a:t>
            </a:r>
            <a:endParaRPr lang="zh-CN" altLang="en-US" b="1">
              <a:solidFill>
                <a:srgbClr val="3370FF"/>
              </a:solidFill>
            </a:endParaRPr>
          </a:p>
          <a:p>
            <a:r>
              <a:rPr lang="zh-CN" altLang="en-US"/>
              <a:t>员工概况、智能排班、员工权限，提高管理效率。</a:t>
            </a:r>
            <a:endParaRPr lang="zh-CN" altLang="en-US"/>
          </a:p>
          <a:p>
            <a:endParaRPr lang="zh-CN" altLang="en-US"/>
          </a:p>
          <a:p>
            <a:r>
              <a:rPr lang="zh-CN" altLang="en-US" b="1">
                <a:solidFill>
                  <a:srgbClr val="3370FF"/>
                </a:solidFill>
              </a:rPr>
              <a:t>2.专属员工号</a:t>
            </a:r>
            <a:endParaRPr lang="zh-CN" altLang="en-US" b="1">
              <a:solidFill>
                <a:srgbClr val="3370FF"/>
              </a:solidFill>
            </a:endParaRPr>
          </a:p>
          <a:p>
            <a:r>
              <a:rPr lang="zh-CN" altLang="en-US"/>
              <a:t>数字化记录员工工作轨迹，为绩效管理提供可靠依据。</a:t>
            </a:r>
            <a:endParaRPr lang="zh-CN" altLang="en-US"/>
          </a:p>
        </p:txBody>
      </p:sp>
      <p:pic>
        <p:nvPicPr>
          <p:cNvPr id="49" name="图片 49" descr="C:\Users\wwq\Desktop\切图-官网解决方案大礼包\切图-官网解决方案大礼包\汽车\02解决方案\解决方案02.png解决方案02"/>
          <p:cNvPicPr>
            <a:picLocks noChangeAspect="1"/>
          </p:cNvPicPr>
          <p:nvPr/>
        </p:nvPicPr>
        <p:blipFill>
          <a:blip r:embed="rId1"/>
          <a:srcRect/>
          <a:stretch>
            <a:fillRect/>
          </a:stretch>
        </p:blipFill>
        <p:spPr>
          <a:xfrm>
            <a:off x="1322070" y="1626870"/>
            <a:ext cx="4200525" cy="3296285"/>
          </a:xfrm>
          <a:prstGeom prst="rect">
            <a:avLst/>
          </a:prstGeom>
        </p:spPr>
      </p:pic>
      <p:sp>
        <p:nvSpPr>
          <p:cNvPr id="3" name="文本框 2"/>
          <p:cNvSpPr txBox="1"/>
          <p:nvPr/>
        </p:nvSpPr>
        <p:spPr>
          <a:xfrm>
            <a:off x="1322070" y="1027430"/>
            <a:ext cx="1402080" cy="460375"/>
          </a:xfrm>
          <a:prstGeom prst="rect">
            <a:avLst/>
          </a:prstGeom>
          <a:noFill/>
        </p:spPr>
        <p:txBody>
          <a:bodyPr wrap="none" rtlCol="0" anchor="t">
            <a:spAutoFit/>
          </a:bodyPr>
          <a:p>
            <a:r>
              <a:rPr lang="zh-CN" altLang="en-US" sz="2400">
                <a:solidFill>
                  <a:srgbClr val="3370FF"/>
                </a:solidFill>
                <a:latin typeface="Source Han Sans Heavy" panose="020B0A00000000000000" charset="-122"/>
                <a:ea typeface="Source Han Sans Heavy" panose="020B0A00000000000000" charset="-122"/>
                <a:sym typeface="+mn-ea"/>
              </a:rPr>
              <a:t>员工系统</a:t>
            </a:r>
            <a:endParaRPr lang="zh-CN" altLang="en-US" sz="2400"/>
          </a:p>
        </p:txBody>
      </p:sp>
      <p:sp>
        <p:nvSpPr>
          <p:cNvPr id="4" name="文本框 3"/>
          <p:cNvSpPr txBox="1"/>
          <p:nvPr/>
        </p:nvSpPr>
        <p:spPr>
          <a:xfrm>
            <a:off x="8559800" y="1626870"/>
            <a:ext cx="1452880" cy="3169285"/>
          </a:xfrm>
          <a:prstGeom prst="rect">
            <a:avLst/>
          </a:prstGeom>
          <a:noFill/>
        </p:spPr>
        <p:txBody>
          <a:bodyPr wrap="none" rtlCol="0" anchor="t">
            <a:spAutoFit/>
          </a:bodyPr>
          <a:p>
            <a:pPr algn="l"/>
            <a:r>
              <a:rPr lang="en-US" altLang="zh-CN" sz="20000">
                <a:solidFill>
                  <a:srgbClr val="3370FF">
                    <a:alpha val="35000"/>
                  </a:srgbClr>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sym typeface="+mn-ea"/>
              </a:rPr>
              <a:t>3</a:t>
            </a:r>
            <a:endParaRPr lang="zh-CN" altLang="en-US" sz="20000"/>
          </a:p>
        </p:txBody>
      </p:sp>
      <p:sp>
        <p:nvSpPr>
          <p:cNvPr id="6" name="文本框 5"/>
          <p:cNvSpPr txBox="1"/>
          <p:nvPr/>
        </p:nvSpPr>
        <p:spPr>
          <a:xfrm>
            <a:off x="3230880" y="5335905"/>
            <a:ext cx="5364480" cy="460375"/>
          </a:xfrm>
          <a:prstGeom prst="rect">
            <a:avLst/>
          </a:prstGeom>
          <a:noFill/>
        </p:spPr>
        <p:txBody>
          <a:bodyPr wrap="none" rtlCol="0" anchor="t">
            <a:spAutoFit/>
          </a:bodyPr>
          <a:p>
            <a:r>
              <a:rPr lang="zh-CN" altLang="en-US" sz="2400" b="1">
                <a:solidFill>
                  <a:srgbClr val="FC807E"/>
                </a:solidFill>
                <a:latin typeface="微软雅黑" panose="020B0503020204020204" charset="-122"/>
                <a:ea typeface="微软雅黑" panose="020B0503020204020204" charset="-122"/>
                <a:sym typeface="+mn-ea"/>
              </a:rPr>
              <a:t>掌握员工情况，确保日常运营有序推进</a:t>
            </a:r>
            <a:endParaRPr lang="zh-CN" altLang="en-US" sz="2400" b="1">
              <a:latin typeface="微软雅黑" panose="020B0503020204020204" charset="-122"/>
              <a:ea typeface="微软雅黑" panose="020B0503020204020204" charset="-122"/>
            </a:endParaRPr>
          </a:p>
        </p:txBody>
      </p:sp>
      <p:pic>
        <p:nvPicPr>
          <p:cNvPr id="5" name="图片 4" descr="logo透明"/>
          <p:cNvPicPr>
            <a:picLocks noChangeAspect="1"/>
          </p:cNvPicPr>
          <p:nvPr/>
        </p:nvPicPr>
        <p:blipFill>
          <a:blip r:embed="rId2"/>
          <a:stretch>
            <a:fillRect/>
          </a:stretch>
        </p:blipFill>
        <p:spPr>
          <a:xfrm>
            <a:off x="10913110" y="76200"/>
            <a:ext cx="1144270" cy="55181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992235" y="1682115"/>
            <a:ext cx="1452880" cy="3169285"/>
          </a:xfrm>
          <a:prstGeom prst="rect">
            <a:avLst/>
          </a:prstGeom>
          <a:noFill/>
        </p:spPr>
        <p:txBody>
          <a:bodyPr wrap="none" rtlCol="0" anchor="t">
            <a:spAutoFit/>
          </a:bodyPr>
          <a:p>
            <a:pPr algn="l"/>
            <a:r>
              <a:rPr lang="en-US" altLang="zh-CN" sz="20000">
                <a:solidFill>
                  <a:srgbClr val="3370FF">
                    <a:alpha val="35000"/>
                  </a:srgbClr>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sym typeface="+mn-ea"/>
              </a:rPr>
              <a:t>4</a:t>
            </a:r>
            <a:endParaRPr lang="zh-CN" altLang="en-US" sz="20000"/>
          </a:p>
        </p:txBody>
      </p:sp>
      <p:sp>
        <p:nvSpPr>
          <p:cNvPr id="3" name="文本框 2"/>
          <p:cNvSpPr txBox="1"/>
          <p:nvPr/>
        </p:nvSpPr>
        <p:spPr>
          <a:xfrm>
            <a:off x="6424295" y="2171065"/>
            <a:ext cx="4752975" cy="2030095"/>
          </a:xfrm>
          <a:prstGeom prst="rect">
            <a:avLst/>
          </a:prstGeom>
          <a:noFill/>
        </p:spPr>
        <p:txBody>
          <a:bodyPr wrap="square" rtlCol="0" anchor="t">
            <a:spAutoFit/>
          </a:bodyPr>
          <a:p>
            <a:r>
              <a:rPr lang="zh-CN" altLang="en-US" b="1">
                <a:solidFill>
                  <a:srgbClr val="3370FF"/>
                </a:solidFill>
              </a:rPr>
              <a:t>1.电脑手机随时掌控</a:t>
            </a:r>
            <a:endParaRPr lang="zh-CN" altLang="en-US" b="1">
              <a:solidFill>
                <a:srgbClr val="3370FF"/>
              </a:solidFill>
            </a:endParaRPr>
          </a:p>
          <a:p>
            <a:r>
              <a:rPr lang="zh-CN" altLang="en-US"/>
              <a:t>店铺情况电脑手机实时同步，随时掌控，简单方便。</a:t>
            </a:r>
            <a:endParaRPr lang="zh-CN" altLang="en-US"/>
          </a:p>
          <a:p>
            <a:endParaRPr lang="zh-CN" altLang="en-US"/>
          </a:p>
          <a:p>
            <a:r>
              <a:rPr lang="zh-CN" altLang="en-US" b="1">
                <a:solidFill>
                  <a:srgbClr val="3370FF"/>
                </a:solidFill>
              </a:rPr>
              <a:t>2.掌握店铺数据</a:t>
            </a:r>
            <a:endParaRPr lang="zh-CN" altLang="en-US" b="1">
              <a:solidFill>
                <a:srgbClr val="3370FF"/>
              </a:solidFill>
            </a:endParaRPr>
          </a:p>
          <a:p>
            <a:r>
              <a:rPr lang="zh-CN" altLang="en-US"/>
              <a:t>可视化分析各项销售情况，精准掌握店铺经营数据，一应俱全，一目了然。</a:t>
            </a:r>
            <a:endParaRPr lang="zh-CN" altLang="en-US"/>
          </a:p>
        </p:txBody>
      </p:sp>
      <p:sp>
        <p:nvSpPr>
          <p:cNvPr id="4" name="文本框 3"/>
          <p:cNvSpPr txBox="1"/>
          <p:nvPr/>
        </p:nvSpPr>
        <p:spPr>
          <a:xfrm>
            <a:off x="871855" y="1011555"/>
            <a:ext cx="2540000" cy="460375"/>
          </a:xfrm>
          <a:prstGeom prst="rect">
            <a:avLst/>
          </a:prstGeom>
          <a:noFill/>
        </p:spPr>
        <p:txBody>
          <a:bodyPr wrap="square" rtlCol="0" anchor="t">
            <a:spAutoFit/>
          </a:bodyPr>
          <a:p>
            <a:r>
              <a:rPr lang="zh-CN" altLang="en-US" sz="2400">
                <a:solidFill>
                  <a:srgbClr val="3370FF"/>
                </a:solidFill>
                <a:latin typeface="Source Han Sans Heavy" panose="020B0A00000000000000" charset="-122"/>
                <a:ea typeface="Source Han Sans Heavy" panose="020B0A00000000000000" charset="-122"/>
              </a:rPr>
              <a:t>数据追踪</a:t>
            </a:r>
            <a:endParaRPr lang="zh-CN" altLang="en-US" sz="2400">
              <a:solidFill>
                <a:srgbClr val="3370FF"/>
              </a:solidFill>
              <a:latin typeface="Source Han Sans Heavy" panose="020B0A00000000000000" charset="-122"/>
              <a:ea typeface="Source Han Sans Heavy" panose="020B0A00000000000000" charset="-122"/>
            </a:endParaRPr>
          </a:p>
        </p:txBody>
      </p:sp>
      <p:pic>
        <p:nvPicPr>
          <p:cNvPr id="54" name="图片 54" descr="C:\Users\wwq\Desktop\切图-官网解决方案大礼包\切图-官网解决方案大礼包\汽车\02解决方案\解决方案04.png解决方案04"/>
          <p:cNvPicPr>
            <a:picLocks noChangeAspect="1"/>
          </p:cNvPicPr>
          <p:nvPr/>
        </p:nvPicPr>
        <p:blipFill>
          <a:blip r:embed="rId1"/>
          <a:srcRect/>
          <a:stretch>
            <a:fillRect/>
          </a:stretch>
        </p:blipFill>
        <p:spPr>
          <a:xfrm>
            <a:off x="871855" y="1586230"/>
            <a:ext cx="5062220" cy="3893185"/>
          </a:xfrm>
          <a:prstGeom prst="rect">
            <a:avLst/>
          </a:prstGeom>
        </p:spPr>
      </p:pic>
      <p:sp>
        <p:nvSpPr>
          <p:cNvPr id="6" name="文本框 5"/>
          <p:cNvSpPr txBox="1"/>
          <p:nvPr/>
        </p:nvSpPr>
        <p:spPr>
          <a:xfrm>
            <a:off x="4023360" y="5835015"/>
            <a:ext cx="4145280" cy="460375"/>
          </a:xfrm>
          <a:prstGeom prst="rect">
            <a:avLst/>
          </a:prstGeom>
          <a:noFill/>
        </p:spPr>
        <p:txBody>
          <a:bodyPr wrap="none" rtlCol="0" anchor="t">
            <a:spAutoFit/>
          </a:bodyPr>
          <a:p>
            <a:r>
              <a:rPr lang="zh-CN" altLang="en-US" sz="2400" b="1">
                <a:solidFill>
                  <a:srgbClr val="FC807E"/>
                </a:solidFill>
                <a:latin typeface="微软雅黑" panose="020B0503020204020204" charset="-122"/>
                <a:ea typeface="微软雅黑" panose="020B0503020204020204" charset="-122"/>
                <a:sym typeface="+mn-ea"/>
              </a:rPr>
              <a:t>告别繁杂核账，提升经营效率</a:t>
            </a:r>
            <a:endParaRPr lang="zh-CN" altLang="en-US" sz="2400" b="1">
              <a:latin typeface="微软雅黑" panose="020B0503020204020204" charset="-122"/>
              <a:ea typeface="微软雅黑" panose="020B0503020204020204" charset="-122"/>
            </a:endParaRPr>
          </a:p>
        </p:txBody>
      </p:sp>
      <p:pic>
        <p:nvPicPr>
          <p:cNvPr id="5" name="图片 4" descr="logo透明"/>
          <p:cNvPicPr>
            <a:picLocks noChangeAspect="1"/>
          </p:cNvPicPr>
          <p:nvPr/>
        </p:nvPicPr>
        <p:blipFill>
          <a:blip r:embed="rId2"/>
          <a:stretch>
            <a:fillRect/>
          </a:stretch>
        </p:blipFill>
        <p:spPr>
          <a:xfrm>
            <a:off x="10913110" y="76200"/>
            <a:ext cx="1144270" cy="55181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551035" y="2230755"/>
            <a:ext cx="1454785" cy="3173730"/>
          </a:xfrm>
          <a:prstGeom prst="rect">
            <a:avLst/>
          </a:prstGeom>
          <a:noFill/>
        </p:spPr>
        <p:txBody>
          <a:bodyPr wrap="square" rtlCol="0" anchor="t">
            <a:spAutoFit/>
          </a:bodyPr>
          <a:p>
            <a:pPr algn="l"/>
            <a:r>
              <a:rPr lang="en-US" altLang="zh-CN" sz="20030">
                <a:solidFill>
                  <a:srgbClr val="3370FF">
                    <a:alpha val="35000"/>
                  </a:srgbClr>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sym typeface="+mn-ea"/>
              </a:rPr>
              <a:t>5</a:t>
            </a:r>
            <a:endParaRPr lang="zh-CN" altLang="en-US" sz="20030"/>
          </a:p>
        </p:txBody>
      </p:sp>
      <p:sp>
        <p:nvSpPr>
          <p:cNvPr id="3" name="文本框 2"/>
          <p:cNvSpPr txBox="1"/>
          <p:nvPr/>
        </p:nvSpPr>
        <p:spPr>
          <a:xfrm>
            <a:off x="1063625" y="773430"/>
            <a:ext cx="1710055" cy="460375"/>
          </a:xfrm>
          <a:prstGeom prst="rect">
            <a:avLst/>
          </a:prstGeom>
          <a:noFill/>
        </p:spPr>
        <p:txBody>
          <a:bodyPr wrap="none" rtlCol="0" anchor="t">
            <a:spAutoFit/>
          </a:bodyPr>
          <a:p>
            <a:r>
              <a:rPr lang="zh-CN" altLang="en-US" sz="2400" b="1">
                <a:solidFill>
                  <a:srgbClr val="3370FF"/>
                </a:solidFill>
                <a:latin typeface="文泉驿等宽微米黑" panose="020B0606030804020204" charset="-122"/>
                <a:ea typeface="文泉驿等宽微米黑" panose="020B0606030804020204" charset="-122"/>
              </a:rPr>
              <a:t>多门店管理</a:t>
            </a:r>
            <a:endParaRPr lang="zh-CN" altLang="en-US" sz="2400" b="1">
              <a:solidFill>
                <a:srgbClr val="3370FF"/>
              </a:solidFill>
              <a:latin typeface="文泉驿等宽微米黑" panose="020B0606030804020204" charset="-122"/>
              <a:ea typeface="文泉驿等宽微米黑" panose="020B0606030804020204" charset="-122"/>
            </a:endParaRPr>
          </a:p>
        </p:txBody>
      </p:sp>
      <p:pic>
        <p:nvPicPr>
          <p:cNvPr id="11" name="图片 10" descr="01.ab429c42"/>
          <p:cNvPicPr>
            <a:picLocks noChangeAspect="1"/>
          </p:cNvPicPr>
          <p:nvPr/>
        </p:nvPicPr>
        <p:blipFill>
          <a:blip r:embed="rId1"/>
          <a:srcRect l="6059" r="8726"/>
          <a:stretch>
            <a:fillRect/>
          </a:stretch>
        </p:blipFill>
        <p:spPr>
          <a:xfrm>
            <a:off x="399415" y="1336675"/>
            <a:ext cx="5816600" cy="3876040"/>
          </a:xfrm>
          <a:prstGeom prst="rect">
            <a:avLst/>
          </a:prstGeom>
        </p:spPr>
      </p:pic>
      <p:sp>
        <p:nvSpPr>
          <p:cNvPr id="4" name="文本框 3"/>
          <p:cNvSpPr txBox="1"/>
          <p:nvPr/>
        </p:nvSpPr>
        <p:spPr>
          <a:xfrm>
            <a:off x="6430010" y="1721485"/>
            <a:ext cx="5087620" cy="3415030"/>
          </a:xfrm>
          <a:prstGeom prst="rect">
            <a:avLst/>
          </a:prstGeom>
          <a:noFill/>
        </p:spPr>
        <p:txBody>
          <a:bodyPr wrap="square" rtlCol="0" anchor="t">
            <a:spAutoFit/>
          </a:bodyPr>
          <a:p>
            <a:r>
              <a:rPr lang="zh-CN" altLang="en-US" b="1">
                <a:solidFill>
                  <a:srgbClr val="3370FF"/>
                </a:solidFill>
                <a:sym typeface="+mn-ea"/>
              </a:rPr>
              <a:t>1.总部统一管理</a:t>
            </a:r>
            <a:endParaRPr lang="zh-CN" altLang="en-US" b="1">
              <a:solidFill>
                <a:srgbClr val="3370FF"/>
              </a:solidFill>
            </a:endParaRPr>
          </a:p>
          <a:p>
            <a:r>
              <a:rPr lang="zh-CN" altLang="en-US">
                <a:sym typeface="+mn-ea"/>
              </a:rPr>
              <a:t>总部灵活设置服务、卡项上架门店，</a:t>
            </a:r>
            <a:r>
              <a:rPr lang="zh-CN" altLang="en-US">
                <a:sym typeface="+mn-ea"/>
              </a:rPr>
              <a:t>统一策划和发布营销活动，并</a:t>
            </a:r>
            <a:r>
              <a:rPr lang="zh-CN" altLang="en-US">
                <a:sym typeface="+mn-ea"/>
              </a:rPr>
              <a:t>按门店筛选并监控预约订单。</a:t>
            </a:r>
            <a:endParaRPr lang="zh-CN" altLang="en-US">
              <a:sym typeface="+mn-ea"/>
            </a:endParaRPr>
          </a:p>
          <a:p>
            <a:endParaRPr lang="zh-CN" altLang="en-US">
              <a:sym typeface="+mn-ea"/>
            </a:endParaRPr>
          </a:p>
          <a:p>
            <a:r>
              <a:rPr lang="zh-CN" altLang="en-US" b="1">
                <a:solidFill>
                  <a:srgbClr val="3370FF"/>
                </a:solidFill>
                <a:sym typeface="+mn-ea"/>
              </a:rPr>
              <a:t>2.客户流量精准承接</a:t>
            </a:r>
            <a:endParaRPr lang="zh-CN" altLang="en-US" b="1">
              <a:solidFill>
                <a:srgbClr val="3370FF"/>
              </a:solidFill>
            </a:endParaRPr>
          </a:p>
          <a:p>
            <a:r>
              <a:rPr lang="zh-CN" altLang="en-US">
                <a:sym typeface="+mn-ea"/>
              </a:rPr>
              <a:t>根据地理位置推荐附近门店，门店列表自由切换，支持门店统一品牌风格。</a:t>
            </a:r>
            <a:endParaRPr lang="zh-CN" altLang="en-US">
              <a:sym typeface="+mn-ea"/>
            </a:endParaRPr>
          </a:p>
          <a:p>
            <a:endParaRPr lang="zh-CN" altLang="en-US">
              <a:sym typeface="+mn-ea"/>
            </a:endParaRPr>
          </a:p>
          <a:p>
            <a:r>
              <a:rPr lang="en-US" altLang="zh-CN" b="1">
                <a:solidFill>
                  <a:srgbClr val="3370FF"/>
                </a:solidFill>
                <a:sym typeface="+mn-ea"/>
              </a:rPr>
              <a:t>3.</a:t>
            </a:r>
            <a:r>
              <a:rPr lang="zh-CN" altLang="en-US" b="1">
                <a:solidFill>
                  <a:srgbClr val="3370FF"/>
                </a:solidFill>
                <a:sym typeface="+mn-ea"/>
              </a:rPr>
              <a:t>细分门店操作权限</a:t>
            </a:r>
            <a:endParaRPr lang="en-US" altLang="zh-CN" b="1">
              <a:solidFill>
                <a:srgbClr val="3370FF"/>
              </a:solidFill>
              <a:sym typeface="+mn-ea"/>
            </a:endParaRPr>
          </a:p>
          <a:p>
            <a:r>
              <a:rPr lang="en-US" altLang="zh-CN">
                <a:sym typeface="+mn-ea"/>
              </a:rPr>
              <a:t>实时获取订单并处理</a:t>
            </a:r>
            <a:r>
              <a:rPr lang="zh-CN" altLang="en-US">
                <a:sym typeface="+mn-ea"/>
              </a:rPr>
              <a:t>，</a:t>
            </a:r>
            <a:r>
              <a:rPr lang="zh-CN" altLang="en-US">
                <a:sym typeface="+mn-ea"/>
              </a:rPr>
              <a:t>店员权限灵活配置，可独立设置门店客服。</a:t>
            </a:r>
            <a:endParaRPr lang="zh-CN" altLang="en-US">
              <a:sym typeface="+mn-ea"/>
            </a:endParaRPr>
          </a:p>
          <a:p>
            <a:endParaRPr lang="zh-CN" altLang="en-US"/>
          </a:p>
        </p:txBody>
      </p:sp>
      <p:sp>
        <p:nvSpPr>
          <p:cNvPr id="6" name="文本框 5"/>
          <p:cNvSpPr txBox="1"/>
          <p:nvPr/>
        </p:nvSpPr>
        <p:spPr>
          <a:xfrm>
            <a:off x="3091180" y="5574030"/>
            <a:ext cx="6278880" cy="460375"/>
          </a:xfrm>
          <a:prstGeom prst="rect">
            <a:avLst/>
          </a:prstGeom>
          <a:noFill/>
        </p:spPr>
        <p:txBody>
          <a:bodyPr wrap="none" rtlCol="0" anchor="t">
            <a:spAutoFit/>
          </a:bodyPr>
          <a:p>
            <a:pPr algn="l"/>
            <a:r>
              <a:rPr lang="zh-CN" altLang="en-US" sz="2400" b="1">
                <a:solidFill>
                  <a:srgbClr val="FC807E"/>
                </a:solidFill>
                <a:latin typeface="微软雅黑" panose="020B0503020204020204" charset="-122"/>
                <a:ea typeface="微软雅黑" panose="020B0503020204020204" charset="-122"/>
              </a:rPr>
              <a:t>关联多店让管理简单高效，有效降低运营成本</a:t>
            </a:r>
            <a:endParaRPr lang="zh-CN" altLang="en-US" sz="2400" b="1">
              <a:solidFill>
                <a:srgbClr val="FC807E"/>
              </a:solidFill>
              <a:latin typeface="微软雅黑" panose="020B0503020204020204" charset="-122"/>
              <a:ea typeface="微软雅黑" panose="020B0503020204020204" charset="-122"/>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48055" y="3321685"/>
            <a:ext cx="1667510" cy="565785"/>
          </a:xfrm>
          <a:prstGeom prst="rect">
            <a:avLst/>
          </a:prstGeom>
          <a:solidFill>
            <a:srgbClr val="337AFF"/>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文本框 11"/>
          <p:cNvSpPr txBox="1"/>
          <p:nvPr/>
        </p:nvSpPr>
        <p:spPr>
          <a:xfrm>
            <a:off x="1090295" y="3398520"/>
            <a:ext cx="1382395" cy="429895"/>
          </a:xfrm>
          <a:prstGeom prst="rect">
            <a:avLst/>
          </a:prstGeom>
          <a:noFill/>
        </p:spPr>
        <p:txBody>
          <a:bodyPr wrap="square" rtlCol="0" anchor="t">
            <a:spAutoFit/>
          </a:bodyPr>
          <a:p>
            <a:pPr algn="l"/>
            <a:r>
              <a:rPr lang="zh-CN" altLang="en-US" sz="2200">
                <a:solidFill>
                  <a:schemeClr val="bg1"/>
                </a:solidFill>
                <a:latin typeface="Source Han Sans Heavy" panose="020B0A00000000000000" charset="-122"/>
                <a:ea typeface="Source Han Sans Heavy" panose="020B0A00000000000000" charset="-122"/>
              </a:rPr>
              <a:t>店铺引流</a:t>
            </a:r>
            <a:endParaRPr lang="zh-CN" altLang="en-US" sz="2200">
              <a:solidFill>
                <a:schemeClr val="bg1"/>
              </a:solidFill>
              <a:latin typeface="Source Han Sans Heavy" panose="020B0A00000000000000" charset="-122"/>
              <a:ea typeface="Source Han Sans Heavy" panose="020B0A00000000000000" charset="-122"/>
            </a:endParaRPr>
          </a:p>
        </p:txBody>
      </p:sp>
      <p:sp>
        <p:nvSpPr>
          <p:cNvPr id="3" name="矩形 2"/>
          <p:cNvSpPr/>
          <p:nvPr/>
        </p:nvSpPr>
        <p:spPr>
          <a:xfrm>
            <a:off x="3223260" y="3321685"/>
            <a:ext cx="1667510" cy="565785"/>
          </a:xfrm>
          <a:prstGeom prst="rect">
            <a:avLst/>
          </a:prstGeom>
          <a:solidFill>
            <a:srgbClr val="337AFF"/>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文本框 3"/>
          <p:cNvSpPr txBox="1"/>
          <p:nvPr/>
        </p:nvSpPr>
        <p:spPr>
          <a:xfrm>
            <a:off x="3365500" y="3389630"/>
            <a:ext cx="1382395" cy="429895"/>
          </a:xfrm>
          <a:prstGeom prst="rect">
            <a:avLst/>
          </a:prstGeom>
          <a:noFill/>
        </p:spPr>
        <p:txBody>
          <a:bodyPr wrap="square" rtlCol="0" anchor="t">
            <a:spAutoFit/>
          </a:bodyPr>
          <a:p>
            <a:pPr algn="l"/>
            <a:r>
              <a:rPr lang="zh-CN" altLang="en-US" sz="2200">
                <a:solidFill>
                  <a:schemeClr val="bg1"/>
                </a:solidFill>
                <a:latin typeface="Source Han Sans Heavy" panose="020B0A00000000000000" charset="-122"/>
                <a:ea typeface="Source Han Sans Heavy" panose="020B0A00000000000000" charset="-122"/>
              </a:rPr>
              <a:t>客人进</a:t>
            </a:r>
            <a:r>
              <a:rPr lang="zh-CN" altLang="en-US" sz="2200">
                <a:solidFill>
                  <a:schemeClr val="bg1"/>
                </a:solidFill>
                <a:latin typeface="Source Han Sans Heavy" panose="020B0A00000000000000" charset="-122"/>
                <a:ea typeface="Source Han Sans Heavy" panose="020B0A00000000000000" charset="-122"/>
              </a:rPr>
              <a:t>店</a:t>
            </a:r>
            <a:endParaRPr lang="zh-CN" altLang="en-US" sz="2200">
              <a:solidFill>
                <a:schemeClr val="bg1"/>
              </a:solidFill>
              <a:latin typeface="Source Han Sans Heavy" panose="020B0A00000000000000" charset="-122"/>
              <a:ea typeface="Source Han Sans Heavy" panose="020B0A00000000000000" charset="-122"/>
            </a:endParaRPr>
          </a:p>
        </p:txBody>
      </p:sp>
      <p:sp>
        <p:nvSpPr>
          <p:cNvPr id="6" name="矩形 5"/>
          <p:cNvSpPr/>
          <p:nvPr/>
        </p:nvSpPr>
        <p:spPr>
          <a:xfrm>
            <a:off x="5388610" y="3319145"/>
            <a:ext cx="1667510" cy="565785"/>
          </a:xfrm>
          <a:prstGeom prst="rect">
            <a:avLst/>
          </a:prstGeom>
          <a:solidFill>
            <a:srgbClr val="337AFF"/>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文本框 6"/>
          <p:cNvSpPr txBox="1"/>
          <p:nvPr/>
        </p:nvSpPr>
        <p:spPr>
          <a:xfrm>
            <a:off x="5530850" y="3387090"/>
            <a:ext cx="1382395" cy="429895"/>
          </a:xfrm>
          <a:prstGeom prst="rect">
            <a:avLst/>
          </a:prstGeom>
          <a:noFill/>
        </p:spPr>
        <p:txBody>
          <a:bodyPr wrap="square" rtlCol="0" anchor="t">
            <a:spAutoFit/>
          </a:bodyPr>
          <a:p>
            <a:pPr algn="l"/>
            <a:r>
              <a:rPr lang="zh-CN" altLang="en-US" sz="2200">
                <a:solidFill>
                  <a:schemeClr val="bg1"/>
                </a:solidFill>
                <a:latin typeface="Source Han Sans Heavy" panose="020B0A00000000000000" charset="-122"/>
                <a:ea typeface="Source Han Sans Heavy" panose="020B0A00000000000000" charset="-122"/>
              </a:rPr>
              <a:t>开始服务</a:t>
            </a:r>
            <a:endParaRPr lang="zh-CN" altLang="en-US" sz="2200">
              <a:solidFill>
                <a:schemeClr val="bg1"/>
              </a:solidFill>
              <a:latin typeface="Source Han Sans Heavy" panose="020B0A00000000000000" charset="-122"/>
              <a:ea typeface="Source Han Sans Heavy" panose="020B0A00000000000000" charset="-122"/>
            </a:endParaRPr>
          </a:p>
        </p:txBody>
      </p:sp>
      <p:sp>
        <p:nvSpPr>
          <p:cNvPr id="8" name="矩形 7"/>
          <p:cNvSpPr/>
          <p:nvPr/>
        </p:nvSpPr>
        <p:spPr>
          <a:xfrm>
            <a:off x="7635240" y="3310255"/>
            <a:ext cx="1667510" cy="565785"/>
          </a:xfrm>
          <a:prstGeom prst="rect">
            <a:avLst/>
          </a:prstGeom>
          <a:solidFill>
            <a:srgbClr val="337AFF"/>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文本框 8"/>
          <p:cNvSpPr txBox="1"/>
          <p:nvPr/>
        </p:nvSpPr>
        <p:spPr>
          <a:xfrm>
            <a:off x="7785735" y="3378200"/>
            <a:ext cx="1382395" cy="429895"/>
          </a:xfrm>
          <a:prstGeom prst="rect">
            <a:avLst/>
          </a:prstGeom>
          <a:noFill/>
        </p:spPr>
        <p:txBody>
          <a:bodyPr wrap="square" rtlCol="0" anchor="t">
            <a:spAutoFit/>
          </a:bodyPr>
          <a:p>
            <a:pPr algn="l"/>
            <a:r>
              <a:rPr lang="zh-CN" altLang="en-US" sz="2200">
                <a:solidFill>
                  <a:schemeClr val="bg1"/>
                </a:solidFill>
                <a:latin typeface="Source Han Sans Heavy" panose="020B0A00000000000000" charset="-122"/>
                <a:ea typeface="Source Han Sans Heavy" panose="020B0A00000000000000" charset="-122"/>
              </a:rPr>
              <a:t>前台收银</a:t>
            </a:r>
            <a:endParaRPr lang="zh-CN" altLang="en-US" sz="2200">
              <a:solidFill>
                <a:schemeClr val="bg1"/>
              </a:solidFill>
              <a:latin typeface="Source Han Sans Heavy" panose="020B0A00000000000000" charset="-122"/>
              <a:ea typeface="Source Han Sans Heavy" panose="020B0A00000000000000" charset="-122"/>
            </a:endParaRPr>
          </a:p>
        </p:txBody>
      </p:sp>
      <p:sp>
        <p:nvSpPr>
          <p:cNvPr id="10" name="矩形 9"/>
          <p:cNvSpPr/>
          <p:nvPr/>
        </p:nvSpPr>
        <p:spPr>
          <a:xfrm>
            <a:off x="9758680" y="3321685"/>
            <a:ext cx="1667510" cy="565785"/>
          </a:xfrm>
          <a:prstGeom prst="rect">
            <a:avLst/>
          </a:prstGeom>
          <a:solidFill>
            <a:srgbClr val="337AFF"/>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文本框 10"/>
          <p:cNvSpPr txBox="1"/>
          <p:nvPr/>
        </p:nvSpPr>
        <p:spPr>
          <a:xfrm>
            <a:off x="9900920" y="3389630"/>
            <a:ext cx="1382395" cy="429895"/>
          </a:xfrm>
          <a:prstGeom prst="rect">
            <a:avLst/>
          </a:prstGeom>
          <a:noFill/>
        </p:spPr>
        <p:txBody>
          <a:bodyPr wrap="square" rtlCol="0" anchor="t">
            <a:spAutoFit/>
          </a:bodyPr>
          <a:p>
            <a:pPr algn="l"/>
            <a:r>
              <a:rPr lang="zh-CN" altLang="en-US" sz="2200">
                <a:solidFill>
                  <a:schemeClr val="bg1"/>
                </a:solidFill>
                <a:latin typeface="Source Han Sans Heavy" panose="020B0A00000000000000" charset="-122"/>
                <a:ea typeface="Source Han Sans Heavy" panose="020B0A00000000000000" charset="-122"/>
              </a:rPr>
              <a:t>客人离店</a:t>
            </a:r>
            <a:endParaRPr lang="zh-CN" altLang="en-US" sz="2200">
              <a:solidFill>
                <a:schemeClr val="bg1"/>
              </a:solidFill>
              <a:latin typeface="Source Han Sans Heavy" panose="020B0A00000000000000" charset="-122"/>
              <a:ea typeface="Source Han Sans Heavy" panose="020B0A00000000000000" charset="-122"/>
            </a:endParaRPr>
          </a:p>
        </p:txBody>
      </p:sp>
      <p:sp>
        <p:nvSpPr>
          <p:cNvPr id="13" name="文本框 12"/>
          <p:cNvSpPr txBox="1"/>
          <p:nvPr/>
        </p:nvSpPr>
        <p:spPr>
          <a:xfrm>
            <a:off x="955675" y="4030980"/>
            <a:ext cx="894080" cy="1814830"/>
          </a:xfrm>
          <a:prstGeom prst="rect">
            <a:avLst/>
          </a:prstGeom>
          <a:noFill/>
        </p:spPr>
        <p:txBody>
          <a:bodyPr wrap="none" rtlCol="0">
            <a:spAutoFit/>
          </a:bodyPr>
          <a:p>
            <a:pPr algn="ctr"/>
            <a:r>
              <a:rPr lang="zh-CN" altLang="en-US" sz="1400"/>
              <a:t>·线上</a:t>
            </a:r>
            <a:endParaRPr lang="zh-CN" altLang="en-US" sz="1400"/>
          </a:p>
          <a:p>
            <a:pPr algn="ctr"/>
            <a:r>
              <a:rPr lang="zh-CN" altLang="en-US" sz="1400"/>
              <a:t>进店有礼</a:t>
            </a:r>
            <a:endParaRPr lang="zh-CN" altLang="en-US" sz="1400"/>
          </a:p>
          <a:p>
            <a:pPr algn="ctr"/>
            <a:r>
              <a:rPr lang="zh-CN" altLang="en-US" sz="1400"/>
              <a:t>营销海报</a:t>
            </a:r>
            <a:endParaRPr lang="zh-CN" altLang="en-US" sz="1400"/>
          </a:p>
          <a:p>
            <a:pPr algn="ctr"/>
            <a:r>
              <a:rPr lang="zh-CN" altLang="en-US" sz="1400"/>
              <a:t>小程序</a:t>
            </a:r>
            <a:endParaRPr lang="zh-CN" altLang="en-US" sz="1400"/>
          </a:p>
          <a:p>
            <a:pPr algn="ctr"/>
            <a:r>
              <a:rPr lang="zh-CN" altLang="en-US" sz="1400"/>
              <a:t>拼团</a:t>
            </a:r>
            <a:endParaRPr lang="zh-CN" altLang="en-US" sz="1400"/>
          </a:p>
          <a:p>
            <a:pPr algn="ctr"/>
            <a:r>
              <a:rPr lang="zh-CN" altLang="en-US" sz="1400"/>
              <a:t>大转盘</a:t>
            </a:r>
            <a:endParaRPr lang="zh-CN" altLang="en-US" sz="1400"/>
          </a:p>
          <a:p>
            <a:pPr algn="ctr"/>
            <a:r>
              <a:rPr lang="zh-CN" altLang="en-US" sz="1400"/>
              <a:t>推广有礼</a:t>
            </a:r>
            <a:endParaRPr lang="zh-CN" altLang="en-US" sz="1400"/>
          </a:p>
          <a:p>
            <a:pPr algn="ctr"/>
            <a:endParaRPr lang="zh-CN" altLang="en-US" sz="1400"/>
          </a:p>
        </p:txBody>
      </p:sp>
      <p:sp>
        <p:nvSpPr>
          <p:cNvPr id="14" name="文本框 13"/>
          <p:cNvSpPr txBox="1"/>
          <p:nvPr/>
        </p:nvSpPr>
        <p:spPr>
          <a:xfrm>
            <a:off x="1916430" y="4030980"/>
            <a:ext cx="894080" cy="1168400"/>
          </a:xfrm>
          <a:prstGeom prst="rect">
            <a:avLst/>
          </a:prstGeom>
          <a:noFill/>
        </p:spPr>
        <p:txBody>
          <a:bodyPr wrap="none" rtlCol="0">
            <a:spAutoFit/>
          </a:bodyPr>
          <a:p>
            <a:pPr algn="ctr"/>
            <a:r>
              <a:rPr lang="zh-CN" altLang="en-US" sz="1400">
                <a:sym typeface="+mn-ea"/>
              </a:rPr>
              <a:t>·线下</a:t>
            </a:r>
            <a:endParaRPr lang="zh-CN" altLang="en-US" sz="1400"/>
          </a:p>
          <a:p>
            <a:pPr algn="ctr"/>
            <a:r>
              <a:rPr lang="zh-CN" altLang="en-US" sz="1400">
                <a:sym typeface="+mn-ea"/>
              </a:rPr>
              <a:t>推广奖励</a:t>
            </a:r>
            <a:endParaRPr lang="zh-CN" altLang="en-US" sz="1400"/>
          </a:p>
          <a:p>
            <a:pPr algn="ctr"/>
            <a:r>
              <a:rPr lang="zh-CN" altLang="en-US" sz="1400">
                <a:sym typeface="+mn-ea"/>
              </a:rPr>
              <a:t>投放广告</a:t>
            </a:r>
            <a:endParaRPr lang="zh-CN" altLang="en-US" sz="1400"/>
          </a:p>
          <a:p>
            <a:pPr algn="ctr"/>
            <a:r>
              <a:rPr lang="zh-CN" altLang="en-US" sz="1400">
                <a:sym typeface="+mn-ea"/>
              </a:rPr>
              <a:t>卡券系统</a:t>
            </a:r>
            <a:endParaRPr lang="zh-CN" altLang="en-US" sz="1400"/>
          </a:p>
          <a:p>
            <a:pPr algn="ctr"/>
            <a:endParaRPr lang="zh-CN" altLang="en-US" sz="1400"/>
          </a:p>
        </p:txBody>
      </p:sp>
      <p:sp>
        <p:nvSpPr>
          <p:cNvPr id="15" name="文本框 14"/>
          <p:cNvSpPr txBox="1"/>
          <p:nvPr/>
        </p:nvSpPr>
        <p:spPr>
          <a:xfrm>
            <a:off x="3459480" y="4030980"/>
            <a:ext cx="1071880" cy="1599565"/>
          </a:xfrm>
          <a:prstGeom prst="rect">
            <a:avLst/>
          </a:prstGeom>
          <a:noFill/>
        </p:spPr>
        <p:txBody>
          <a:bodyPr wrap="none" rtlCol="0">
            <a:spAutoFit/>
          </a:bodyPr>
          <a:p>
            <a:pPr algn="ctr"/>
            <a:r>
              <a:rPr lang="zh-CN" altLang="en-US" sz="1400"/>
              <a:t>·在线预约</a:t>
            </a:r>
            <a:endParaRPr lang="zh-CN" altLang="en-US" sz="1400"/>
          </a:p>
          <a:p>
            <a:pPr algn="ctr"/>
            <a:r>
              <a:rPr lang="zh-CN" altLang="en-US" sz="1400"/>
              <a:t>商家端预约</a:t>
            </a:r>
            <a:endParaRPr lang="zh-CN" altLang="en-US" sz="1400"/>
          </a:p>
          <a:p>
            <a:pPr algn="ctr"/>
            <a:r>
              <a:rPr lang="zh-CN" altLang="en-US" sz="1400"/>
              <a:t>小程序预约</a:t>
            </a:r>
            <a:endParaRPr lang="zh-CN" altLang="en-US" sz="1400"/>
          </a:p>
          <a:p>
            <a:pPr algn="ctr"/>
            <a:r>
              <a:rPr lang="zh-CN" altLang="en-US" sz="1400"/>
              <a:t>预约提醒</a:t>
            </a:r>
            <a:endParaRPr lang="zh-CN" altLang="en-US" sz="1400"/>
          </a:p>
          <a:p>
            <a:pPr algn="ctr"/>
            <a:r>
              <a:rPr lang="zh-CN" altLang="en-US" sz="1400"/>
              <a:t>预约记录</a:t>
            </a:r>
            <a:endParaRPr lang="zh-CN" altLang="en-US" sz="1400"/>
          </a:p>
          <a:p>
            <a:pPr algn="ctr"/>
            <a:r>
              <a:rPr lang="zh-CN" altLang="en-US" sz="1400"/>
              <a:t>会员预约码</a:t>
            </a:r>
            <a:endParaRPr lang="zh-CN" altLang="en-US" sz="1400"/>
          </a:p>
          <a:p>
            <a:pPr algn="ctr"/>
            <a:endParaRPr lang="zh-CN" altLang="en-US" sz="1400"/>
          </a:p>
        </p:txBody>
      </p:sp>
      <p:sp>
        <p:nvSpPr>
          <p:cNvPr id="16" name="文本框 15"/>
          <p:cNvSpPr txBox="1"/>
          <p:nvPr/>
        </p:nvSpPr>
        <p:spPr>
          <a:xfrm>
            <a:off x="5627370" y="4030980"/>
            <a:ext cx="1071880" cy="1814830"/>
          </a:xfrm>
          <a:prstGeom prst="rect">
            <a:avLst/>
          </a:prstGeom>
          <a:noFill/>
        </p:spPr>
        <p:txBody>
          <a:bodyPr wrap="none" rtlCol="0">
            <a:spAutoFit/>
          </a:bodyPr>
          <a:p>
            <a:pPr algn="ctr"/>
            <a:r>
              <a:rPr lang="zh-CN" altLang="en-US" sz="1400"/>
              <a:t>·到店转化   </a:t>
            </a:r>
            <a:endParaRPr lang="zh-CN" altLang="en-US" sz="1400"/>
          </a:p>
          <a:p>
            <a:pPr algn="ctr"/>
            <a:r>
              <a:rPr lang="zh-CN" altLang="en-US" sz="1400"/>
              <a:t>购买会员卡</a:t>
            </a:r>
            <a:endParaRPr lang="zh-CN" altLang="en-US" sz="1400"/>
          </a:p>
          <a:p>
            <a:pPr algn="ctr"/>
            <a:r>
              <a:rPr lang="zh-CN" altLang="en-US" sz="1400"/>
              <a:t>会员储值</a:t>
            </a:r>
            <a:endParaRPr lang="zh-CN" altLang="en-US" sz="1400"/>
          </a:p>
          <a:p>
            <a:pPr algn="ctr"/>
            <a:r>
              <a:rPr lang="zh-CN" altLang="en-US" sz="1400"/>
              <a:t>优惠券</a:t>
            </a:r>
            <a:endParaRPr lang="zh-CN" altLang="en-US" sz="1400"/>
          </a:p>
          <a:p>
            <a:pPr algn="ctr"/>
            <a:r>
              <a:rPr lang="zh-CN" altLang="en-US" sz="1400"/>
              <a:t>消费积分</a:t>
            </a:r>
            <a:endParaRPr lang="zh-CN" altLang="en-US" sz="1400"/>
          </a:p>
          <a:p>
            <a:pPr algn="ctr"/>
            <a:r>
              <a:rPr lang="zh-CN" altLang="en-US" sz="1400"/>
              <a:t>·员工端</a:t>
            </a:r>
            <a:endParaRPr lang="zh-CN" altLang="en-US" sz="1400"/>
          </a:p>
          <a:p>
            <a:pPr algn="ctr"/>
            <a:r>
              <a:rPr lang="zh-CN" altLang="en-US" sz="1400"/>
              <a:t>员工开单</a:t>
            </a:r>
            <a:endParaRPr lang="zh-CN" altLang="en-US" sz="1400"/>
          </a:p>
          <a:p>
            <a:pPr algn="ctr"/>
            <a:r>
              <a:rPr lang="zh-CN" altLang="en-US" sz="1400"/>
              <a:t>员工业绩</a:t>
            </a:r>
            <a:endParaRPr lang="zh-CN" altLang="en-US" sz="1400"/>
          </a:p>
        </p:txBody>
      </p:sp>
      <p:sp>
        <p:nvSpPr>
          <p:cNvPr id="17" name="文本框 16"/>
          <p:cNvSpPr txBox="1"/>
          <p:nvPr/>
        </p:nvSpPr>
        <p:spPr>
          <a:xfrm>
            <a:off x="9635490" y="4138930"/>
            <a:ext cx="1071880" cy="1383665"/>
          </a:xfrm>
          <a:prstGeom prst="rect">
            <a:avLst/>
          </a:prstGeom>
          <a:noFill/>
        </p:spPr>
        <p:txBody>
          <a:bodyPr wrap="none" rtlCol="0">
            <a:spAutoFit/>
          </a:bodyPr>
          <a:p>
            <a:pPr algn="ctr"/>
            <a:r>
              <a:rPr lang="zh-CN" altLang="en-US" sz="1400"/>
              <a:t>·离店维护</a:t>
            </a:r>
            <a:endParaRPr lang="zh-CN" altLang="en-US" sz="1400"/>
          </a:p>
          <a:p>
            <a:pPr algn="ctr"/>
            <a:r>
              <a:rPr lang="zh-CN" altLang="en-US" sz="1400"/>
              <a:t>会员档案</a:t>
            </a:r>
            <a:endParaRPr lang="zh-CN" altLang="en-US" sz="1400"/>
          </a:p>
          <a:p>
            <a:pPr algn="ctr"/>
            <a:r>
              <a:rPr lang="zh-CN" altLang="en-US" sz="1400"/>
              <a:t>短信营销</a:t>
            </a:r>
            <a:endParaRPr lang="zh-CN" altLang="en-US" sz="1400"/>
          </a:p>
          <a:p>
            <a:pPr algn="ctr"/>
            <a:r>
              <a:rPr lang="zh-CN" altLang="en-US" sz="1400"/>
              <a:t>客户关怀</a:t>
            </a:r>
            <a:endParaRPr lang="zh-CN" altLang="en-US" sz="1400"/>
          </a:p>
          <a:p>
            <a:pPr algn="ctr"/>
            <a:r>
              <a:rPr lang="zh-CN" altLang="en-US" sz="1400"/>
              <a:t>活动推送</a:t>
            </a:r>
            <a:endParaRPr lang="zh-CN" altLang="en-US" sz="1400"/>
          </a:p>
          <a:p>
            <a:pPr algn="ctr"/>
            <a:r>
              <a:rPr lang="zh-CN" altLang="en-US" sz="1400"/>
              <a:t>线上店铺</a:t>
            </a:r>
            <a:endParaRPr lang="zh-CN" altLang="en-US" sz="1400"/>
          </a:p>
        </p:txBody>
      </p:sp>
      <p:sp>
        <p:nvSpPr>
          <p:cNvPr id="18" name="文本框 17"/>
          <p:cNvSpPr txBox="1"/>
          <p:nvPr/>
        </p:nvSpPr>
        <p:spPr>
          <a:xfrm>
            <a:off x="7852410" y="4030980"/>
            <a:ext cx="1249680" cy="1814830"/>
          </a:xfrm>
          <a:prstGeom prst="rect">
            <a:avLst/>
          </a:prstGeom>
          <a:noFill/>
        </p:spPr>
        <p:txBody>
          <a:bodyPr wrap="none" rtlCol="0">
            <a:spAutoFit/>
          </a:bodyPr>
          <a:p>
            <a:pPr algn="ctr"/>
            <a:r>
              <a:rPr lang="zh-CN" altLang="en-US" sz="1400"/>
              <a:t>·收银方式</a:t>
            </a:r>
            <a:endParaRPr lang="zh-CN" altLang="en-US" sz="1400"/>
          </a:p>
          <a:p>
            <a:pPr algn="ctr"/>
            <a:r>
              <a:rPr lang="zh-CN" altLang="en-US" sz="1400"/>
              <a:t>手机端</a:t>
            </a:r>
            <a:endParaRPr lang="zh-CN" altLang="en-US" sz="1400"/>
          </a:p>
          <a:p>
            <a:pPr algn="ctr"/>
            <a:r>
              <a:rPr lang="zh-CN" altLang="en-US" sz="1400"/>
              <a:t>电脑端</a:t>
            </a:r>
            <a:endParaRPr lang="zh-CN" altLang="en-US" sz="1400"/>
          </a:p>
          <a:p>
            <a:pPr algn="ctr"/>
            <a:r>
              <a:rPr lang="zh-CN" altLang="en-US" sz="1400"/>
              <a:t>·便捷收款</a:t>
            </a:r>
            <a:endParaRPr lang="zh-CN" altLang="en-US" sz="1400"/>
          </a:p>
          <a:p>
            <a:pPr algn="ctr"/>
            <a:r>
              <a:rPr lang="zh-CN" altLang="en-US" sz="1400"/>
              <a:t>多种支付方式</a:t>
            </a:r>
            <a:endParaRPr lang="zh-CN" altLang="en-US" sz="1400"/>
          </a:p>
          <a:p>
            <a:pPr algn="ctr"/>
            <a:r>
              <a:rPr lang="zh-CN" altLang="en-US" sz="1400"/>
              <a:t>会员卡</a:t>
            </a:r>
            <a:endParaRPr lang="zh-CN" altLang="en-US" sz="1400"/>
          </a:p>
          <a:p>
            <a:pPr algn="ctr"/>
            <a:r>
              <a:rPr lang="zh-CN" altLang="en-US" sz="1400"/>
              <a:t>优惠权益</a:t>
            </a:r>
            <a:endParaRPr lang="zh-CN" altLang="en-US" sz="1400"/>
          </a:p>
          <a:p>
            <a:pPr algn="ctr"/>
            <a:r>
              <a:rPr lang="zh-CN" altLang="en-US" sz="1400"/>
              <a:t>会员余额</a:t>
            </a:r>
            <a:endParaRPr lang="zh-CN" altLang="en-US" sz="1400"/>
          </a:p>
        </p:txBody>
      </p:sp>
      <p:sp>
        <p:nvSpPr>
          <p:cNvPr id="19" name="文本框 18"/>
          <p:cNvSpPr txBox="1"/>
          <p:nvPr/>
        </p:nvSpPr>
        <p:spPr>
          <a:xfrm>
            <a:off x="10648950" y="4138930"/>
            <a:ext cx="1071880" cy="1168400"/>
          </a:xfrm>
          <a:prstGeom prst="rect">
            <a:avLst/>
          </a:prstGeom>
          <a:noFill/>
        </p:spPr>
        <p:txBody>
          <a:bodyPr wrap="none" rtlCol="0">
            <a:spAutoFit/>
          </a:bodyPr>
          <a:p>
            <a:pPr algn="ctr"/>
            <a:r>
              <a:rPr lang="zh-CN" altLang="en-US" sz="1400"/>
              <a:t>·营销闭环</a:t>
            </a:r>
            <a:endParaRPr lang="zh-CN" altLang="en-US" sz="1400"/>
          </a:p>
          <a:p>
            <a:pPr algn="ctr"/>
            <a:r>
              <a:rPr lang="zh-CN" altLang="en-US" sz="1400"/>
              <a:t>老带新宣传</a:t>
            </a:r>
            <a:endParaRPr lang="zh-CN" altLang="en-US" sz="1400"/>
          </a:p>
          <a:p>
            <a:pPr algn="ctr"/>
            <a:r>
              <a:rPr lang="zh-CN" altLang="en-US" sz="1400"/>
              <a:t>多人拼团</a:t>
            </a:r>
            <a:endParaRPr lang="zh-CN" altLang="en-US" sz="1400"/>
          </a:p>
          <a:p>
            <a:pPr algn="ctr"/>
            <a:r>
              <a:rPr lang="zh-CN" altLang="en-US" sz="1400"/>
              <a:t>积分商城</a:t>
            </a:r>
            <a:endParaRPr lang="zh-CN" altLang="en-US" sz="1400"/>
          </a:p>
          <a:p>
            <a:pPr algn="ctr"/>
            <a:r>
              <a:rPr lang="zh-CN" altLang="en-US" sz="1400"/>
              <a:t>海报裂变</a:t>
            </a:r>
            <a:endParaRPr lang="zh-CN" altLang="en-US" sz="1400"/>
          </a:p>
        </p:txBody>
      </p:sp>
      <p:pic>
        <p:nvPicPr>
          <p:cNvPr id="20" name="图片 77" descr="运用场景01"/>
          <p:cNvPicPr>
            <a:picLocks noChangeAspect="1"/>
          </p:cNvPicPr>
          <p:nvPr/>
        </p:nvPicPr>
        <p:blipFill>
          <a:blip r:embed="rId1"/>
          <a:stretch>
            <a:fillRect/>
          </a:stretch>
        </p:blipFill>
        <p:spPr>
          <a:xfrm>
            <a:off x="955993" y="368935"/>
            <a:ext cx="1651635" cy="2700020"/>
          </a:xfrm>
          <a:prstGeom prst="rect">
            <a:avLst/>
          </a:prstGeom>
        </p:spPr>
      </p:pic>
      <p:pic>
        <p:nvPicPr>
          <p:cNvPr id="21" name="图片 78" descr="运用场景02"/>
          <p:cNvPicPr>
            <a:picLocks noChangeAspect="1"/>
          </p:cNvPicPr>
          <p:nvPr/>
        </p:nvPicPr>
        <p:blipFill>
          <a:blip r:embed="rId2"/>
          <a:stretch>
            <a:fillRect/>
          </a:stretch>
        </p:blipFill>
        <p:spPr>
          <a:xfrm>
            <a:off x="3222943" y="368935"/>
            <a:ext cx="1651635" cy="2700020"/>
          </a:xfrm>
          <a:prstGeom prst="rect">
            <a:avLst/>
          </a:prstGeom>
        </p:spPr>
      </p:pic>
      <p:pic>
        <p:nvPicPr>
          <p:cNvPr id="22" name="图片 80" descr="运用场景03"/>
          <p:cNvPicPr>
            <a:picLocks noChangeAspect="1"/>
          </p:cNvPicPr>
          <p:nvPr/>
        </p:nvPicPr>
        <p:blipFill>
          <a:blip r:embed="rId3"/>
          <a:stretch>
            <a:fillRect/>
          </a:stretch>
        </p:blipFill>
        <p:spPr>
          <a:xfrm>
            <a:off x="5404168" y="610235"/>
            <a:ext cx="1651635" cy="2700020"/>
          </a:xfrm>
          <a:prstGeom prst="rect">
            <a:avLst/>
          </a:prstGeom>
        </p:spPr>
      </p:pic>
      <p:pic>
        <p:nvPicPr>
          <p:cNvPr id="23" name="图片 82" descr="运用场景04"/>
          <p:cNvPicPr>
            <a:picLocks noChangeAspect="1"/>
          </p:cNvPicPr>
          <p:nvPr/>
        </p:nvPicPr>
        <p:blipFill>
          <a:blip r:embed="rId4"/>
          <a:stretch>
            <a:fillRect/>
          </a:stretch>
        </p:blipFill>
        <p:spPr>
          <a:xfrm>
            <a:off x="7634923" y="497840"/>
            <a:ext cx="1651635" cy="2700020"/>
          </a:xfrm>
          <a:prstGeom prst="rect">
            <a:avLst/>
          </a:prstGeom>
        </p:spPr>
      </p:pic>
      <p:pic>
        <p:nvPicPr>
          <p:cNvPr id="24" name="图片 87" descr="运用场景05"/>
          <p:cNvPicPr>
            <a:picLocks noChangeAspect="1"/>
          </p:cNvPicPr>
          <p:nvPr/>
        </p:nvPicPr>
        <p:blipFill>
          <a:blip r:embed="rId5"/>
          <a:stretch>
            <a:fillRect/>
          </a:stretch>
        </p:blipFill>
        <p:spPr>
          <a:xfrm>
            <a:off x="9758363" y="610235"/>
            <a:ext cx="1651635" cy="2700020"/>
          </a:xfrm>
          <a:prstGeom prst="rect">
            <a:avLst/>
          </a:prstGeom>
        </p:spPr>
      </p:pic>
      <p:pic>
        <p:nvPicPr>
          <p:cNvPr id="5" name="图片 4" descr="logo透明"/>
          <p:cNvPicPr>
            <a:picLocks noChangeAspect="1"/>
          </p:cNvPicPr>
          <p:nvPr/>
        </p:nvPicPr>
        <p:blipFill>
          <a:blip r:embed="rId6"/>
          <a:stretch>
            <a:fillRect/>
          </a:stretch>
        </p:blipFill>
        <p:spPr>
          <a:xfrm>
            <a:off x="10913110" y="76200"/>
            <a:ext cx="1144270" cy="55181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4535170" y="1657350"/>
            <a:ext cx="2722880" cy="3169285"/>
          </a:xfrm>
          <a:prstGeom prst="rect">
            <a:avLst/>
          </a:prstGeom>
          <a:solidFill>
            <a:schemeClr val="bg1">
              <a:alpha val="0"/>
            </a:schemeClr>
          </a:solidFill>
        </p:spPr>
        <p:txBody>
          <a:bodyPr wrap="none" rtlCol="0">
            <a:spAutoFit/>
          </a:bodyPr>
          <a:p>
            <a:r>
              <a:rPr lang="en-US" altLang="zh-CN" sz="20000">
                <a:solidFill>
                  <a:srgbClr val="337AFF">
                    <a:alpha val="68000"/>
                  </a:srgbClr>
                </a:solidFill>
              </a:rPr>
              <a:t>05</a:t>
            </a:r>
            <a:endParaRPr lang="en-US" altLang="zh-CN" sz="20000">
              <a:solidFill>
                <a:srgbClr val="337AFF">
                  <a:alpha val="68000"/>
                </a:srgbClr>
              </a:solidFill>
            </a:endParaRPr>
          </a:p>
        </p:txBody>
      </p:sp>
      <p:sp>
        <p:nvSpPr>
          <p:cNvPr id="2" name="文本框 1"/>
          <p:cNvSpPr txBox="1"/>
          <p:nvPr/>
        </p:nvSpPr>
        <p:spPr>
          <a:xfrm>
            <a:off x="4585970" y="2889885"/>
            <a:ext cx="2621280" cy="829945"/>
          </a:xfrm>
          <a:prstGeom prst="rect">
            <a:avLst/>
          </a:prstGeom>
          <a:noFill/>
        </p:spPr>
        <p:txBody>
          <a:bodyPr wrap="none" rtlCol="0" anchor="t">
            <a:spAutoFit/>
          </a:bodyPr>
          <a:p>
            <a:r>
              <a:rPr lang="zh-CN" altLang="en-US" sz="4800" dirty="0">
                <a:solidFill>
                  <a:schemeClr val="tx1"/>
                </a:solidFill>
                <a:latin typeface="Source Han Sans Heavy" panose="020B0A00000000000000" charset="-122"/>
                <a:ea typeface="Source Han Sans Heavy" panose="020B0A00000000000000" charset="-122"/>
                <a:cs typeface="Source Han Sans Heavy" panose="020B0A00000000000000" charset="-122"/>
                <a:sym typeface="+mn-ea"/>
              </a:rPr>
              <a:t>案例分享</a:t>
            </a:r>
            <a:endParaRPr lang="zh-CN" altLang="en-US" sz="4800" dirty="0">
              <a:solidFill>
                <a:schemeClr val="tx1"/>
              </a:solidFill>
              <a:latin typeface="Source Han Sans Heavy" panose="020B0A00000000000000" charset="-122"/>
              <a:ea typeface="Source Han Sans Heavy" panose="020B0A00000000000000" charset="-122"/>
              <a:cs typeface="Source Han Sans Heavy" panose="020B0A00000000000000" charset="-122"/>
              <a:sym typeface="+mn-ea"/>
            </a:endParaRPr>
          </a:p>
        </p:txBody>
      </p:sp>
      <p:sp>
        <p:nvSpPr>
          <p:cNvPr id="7" name="椭圆 6"/>
          <p:cNvSpPr/>
          <p:nvPr/>
        </p:nvSpPr>
        <p:spPr>
          <a:xfrm>
            <a:off x="-762000" y="-686796"/>
            <a:ext cx="2538649" cy="2538649"/>
          </a:xfrm>
          <a:prstGeom prst="ellipse">
            <a:avLst/>
          </a:prstGeom>
          <a:gradFill>
            <a:gsLst>
              <a:gs pos="12000">
                <a:schemeClr val="accent5">
                  <a:lumMod val="60000"/>
                  <a:lumOff val="40000"/>
                </a:schemeClr>
              </a:gs>
              <a:gs pos="100000">
                <a:srgbClr val="3370FF">
                  <a:alpha val="68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椭圆 7"/>
          <p:cNvSpPr/>
          <p:nvPr/>
        </p:nvSpPr>
        <p:spPr>
          <a:xfrm>
            <a:off x="10126345" y="4663714"/>
            <a:ext cx="2538649" cy="2538649"/>
          </a:xfrm>
          <a:prstGeom prst="ellipse">
            <a:avLst/>
          </a:prstGeom>
          <a:gradFill>
            <a:gsLst>
              <a:gs pos="12000">
                <a:schemeClr val="accent5">
                  <a:lumMod val="60000"/>
                  <a:lumOff val="40000"/>
                </a:schemeClr>
              </a:gs>
              <a:gs pos="100000">
                <a:srgbClr val="3370FF">
                  <a:alpha val="68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2" name="椭圆 31"/>
          <p:cNvSpPr/>
          <p:nvPr/>
        </p:nvSpPr>
        <p:spPr>
          <a:xfrm>
            <a:off x="4004300" y="2475106"/>
            <a:ext cx="233704" cy="254609"/>
          </a:xfrm>
          <a:prstGeom prst="ellipse">
            <a:avLst/>
          </a:prstGeom>
          <a:gradFill>
            <a:gsLst>
              <a:gs pos="0">
                <a:srgbClr val="9DC3E6"/>
              </a:gs>
              <a:gs pos="100000">
                <a:srgbClr val="7EA1F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椭圆 9"/>
          <p:cNvSpPr/>
          <p:nvPr/>
        </p:nvSpPr>
        <p:spPr>
          <a:xfrm>
            <a:off x="7600940" y="3807971"/>
            <a:ext cx="233704" cy="254609"/>
          </a:xfrm>
          <a:prstGeom prst="ellipse">
            <a:avLst/>
          </a:prstGeom>
          <a:gradFill>
            <a:gsLst>
              <a:gs pos="0">
                <a:srgbClr val="9DC3E6"/>
              </a:gs>
              <a:gs pos="100000">
                <a:srgbClr val="7EA1F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5" name="图片 4" descr="logo透明"/>
          <p:cNvPicPr>
            <a:picLocks noChangeAspect="1"/>
          </p:cNvPicPr>
          <p:nvPr/>
        </p:nvPicPr>
        <p:blipFill>
          <a:blip r:embed="rId1"/>
          <a:stretch>
            <a:fillRect/>
          </a:stretch>
        </p:blipFill>
        <p:spPr>
          <a:xfrm>
            <a:off x="10913110" y="76200"/>
            <a:ext cx="1144270" cy="551815"/>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椭圆 8"/>
          <p:cNvSpPr/>
          <p:nvPr/>
        </p:nvSpPr>
        <p:spPr>
          <a:xfrm>
            <a:off x="2703195" y="3425464"/>
            <a:ext cx="2538649" cy="2538649"/>
          </a:xfrm>
          <a:prstGeom prst="ellipse">
            <a:avLst/>
          </a:prstGeom>
          <a:gradFill>
            <a:gsLst>
              <a:gs pos="12000">
                <a:schemeClr val="accent5">
                  <a:lumMod val="60000"/>
                  <a:lumOff val="40000"/>
                </a:schemeClr>
              </a:gs>
              <a:gs pos="100000">
                <a:srgbClr val="3370FF">
                  <a:alpha val="68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椭圆 7"/>
          <p:cNvSpPr/>
          <p:nvPr/>
        </p:nvSpPr>
        <p:spPr>
          <a:xfrm>
            <a:off x="1595120" y="625749"/>
            <a:ext cx="2538649" cy="2538649"/>
          </a:xfrm>
          <a:prstGeom prst="ellipse">
            <a:avLst/>
          </a:prstGeom>
          <a:gradFill>
            <a:gsLst>
              <a:gs pos="12000">
                <a:schemeClr val="accent5">
                  <a:lumMod val="60000"/>
                  <a:lumOff val="40000"/>
                </a:schemeClr>
              </a:gs>
              <a:gs pos="100000">
                <a:srgbClr val="3370FF">
                  <a:alpha val="68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文本框 5"/>
          <p:cNvSpPr txBox="1"/>
          <p:nvPr/>
        </p:nvSpPr>
        <p:spPr>
          <a:xfrm>
            <a:off x="5673090" y="1617980"/>
            <a:ext cx="2087880" cy="553085"/>
          </a:xfrm>
          <a:prstGeom prst="rect">
            <a:avLst/>
          </a:prstGeom>
          <a:noFill/>
        </p:spPr>
        <p:txBody>
          <a:bodyPr wrap="none" rtlCol="0">
            <a:spAutoFit/>
          </a:bodyPr>
          <a:p>
            <a:pPr algn="l"/>
            <a:r>
              <a:rPr lang="zh-CN" altLang="en-US" sz="3000" b="1" dirty="0">
                <a:solidFill>
                  <a:srgbClr val="3370FF"/>
                </a:solidFill>
                <a:latin typeface="微软雅黑" panose="020B0503020204020204" charset="-122"/>
                <a:ea typeface="微软雅黑" panose="020B0503020204020204" charset="-122"/>
                <a:cs typeface="Source Han Sans Heavy" panose="020B0A00000000000000" charset="-122"/>
                <a:sym typeface="+mn-ea"/>
              </a:rPr>
              <a:t>美涵美容店</a:t>
            </a:r>
            <a:endParaRPr lang="zh-CN" altLang="en-US" sz="3000" b="1" dirty="0">
              <a:solidFill>
                <a:srgbClr val="3370FF"/>
              </a:solidFill>
              <a:latin typeface="微软雅黑" panose="020B0503020204020204" charset="-122"/>
              <a:ea typeface="微软雅黑" panose="020B0503020204020204" charset="-122"/>
              <a:cs typeface="Source Han Sans Heavy" panose="020B0A00000000000000" charset="-122"/>
              <a:sym typeface="+mn-ea"/>
            </a:endParaRPr>
          </a:p>
        </p:txBody>
      </p:sp>
      <p:sp>
        <p:nvSpPr>
          <p:cNvPr id="7" name="文本框 6"/>
          <p:cNvSpPr txBox="1"/>
          <p:nvPr/>
        </p:nvSpPr>
        <p:spPr>
          <a:xfrm>
            <a:off x="5587365" y="2398395"/>
            <a:ext cx="3885565" cy="2676525"/>
          </a:xfrm>
          <a:prstGeom prst="rect">
            <a:avLst/>
          </a:prstGeom>
          <a:noFill/>
        </p:spPr>
        <p:txBody>
          <a:bodyPr wrap="square" rtlCol="0">
            <a:spAutoFit/>
          </a:bodyPr>
          <a:p>
            <a:pPr algn="l" fontAlgn="auto">
              <a:lnSpc>
                <a:spcPct val="150000"/>
              </a:lnSpc>
            </a:pPr>
            <a:r>
              <a:rPr lang="zh-CN" altLang="en-US" sz="1400"/>
              <a:t>美涵美容店位于繁华商圈，内部装修时兴，且坚持用中高端美容产品。随着附近同行的增多，以往惯用的派发传单、送礼物等吸引客户的方式逐渐失效。</a:t>
            </a:r>
            <a:endParaRPr lang="zh-CN" altLang="en-US" sz="1400"/>
          </a:p>
          <a:p>
            <a:pPr algn="l" fontAlgn="auto">
              <a:lnSpc>
                <a:spcPct val="150000"/>
              </a:lnSpc>
            </a:pPr>
            <a:endParaRPr lang="zh-CN" altLang="en-US" sz="1400"/>
          </a:p>
          <a:p>
            <a:pPr algn="l" fontAlgn="auto">
              <a:lnSpc>
                <a:spcPct val="150000"/>
              </a:lnSpc>
            </a:pPr>
            <a:r>
              <a:rPr lang="zh-CN" altLang="en-US" sz="1400"/>
              <a:t>经调研,发现原来客户已经习惯去熟悉的美容店进行保养而且很多人都不了解美涵美容店有哪些服务。</a:t>
            </a:r>
            <a:endParaRPr lang="zh-CN" altLang="en-US" sz="1400"/>
          </a:p>
        </p:txBody>
      </p:sp>
      <p:pic>
        <p:nvPicPr>
          <p:cNvPr id="3" name="图片 2" descr="美涵店铺封面图"/>
          <p:cNvPicPr>
            <a:picLocks noChangeAspect="1"/>
          </p:cNvPicPr>
          <p:nvPr/>
        </p:nvPicPr>
        <p:blipFill>
          <a:blip r:embed="rId1"/>
          <a:stretch>
            <a:fillRect/>
          </a:stretch>
        </p:blipFill>
        <p:spPr>
          <a:xfrm>
            <a:off x="2382520" y="1532890"/>
            <a:ext cx="2064385" cy="3686810"/>
          </a:xfrm>
          <a:prstGeom prst="rect">
            <a:avLst/>
          </a:prstGeom>
        </p:spPr>
      </p:pic>
      <p:pic>
        <p:nvPicPr>
          <p:cNvPr id="20" name="图片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27580" y="975360"/>
            <a:ext cx="2384425" cy="4869180"/>
          </a:xfrm>
          <a:prstGeom prst="rect">
            <a:avLst/>
          </a:prstGeom>
          <a:effectLst>
            <a:outerShdw blurRad="50800" dist="38100" dir="2700000" algn="tl" rotWithShape="0">
              <a:prstClr val="black">
                <a:alpha val="40000"/>
              </a:prstClr>
            </a:outerShdw>
          </a:effectLst>
        </p:spPr>
      </p:pic>
      <p:pic>
        <p:nvPicPr>
          <p:cNvPr id="5" name="图片 4" descr="logo透明"/>
          <p:cNvPicPr>
            <a:picLocks noChangeAspect="1"/>
          </p:cNvPicPr>
          <p:nvPr/>
        </p:nvPicPr>
        <p:blipFill>
          <a:blip r:embed="rId3"/>
          <a:stretch>
            <a:fillRect/>
          </a:stretch>
        </p:blipFill>
        <p:spPr>
          <a:xfrm>
            <a:off x="10913110" y="76200"/>
            <a:ext cx="1144270" cy="551815"/>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2"/>
          <p:cNvSpPr txBox="1"/>
          <p:nvPr/>
        </p:nvSpPr>
        <p:spPr>
          <a:xfrm>
            <a:off x="259398" y="246380"/>
            <a:ext cx="1714500" cy="460375"/>
          </a:xfrm>
          <a:prstGeom prst="rect">
            <a:avLst/>
          </a:prstGeom>
          <a:noFill/>
          <a:ln w="9525">
            <a:noFill/>
          </a:ln>
        </p:spPr>
        <p:txBody>
          <a:bodyPr wrap="none" anchor="t">
            <a:spAutoFit/>
          </a:bodyPr>
          <a:p>
            <a:r>
              <a:rPr lang="en-US" altLang="zh-CN" sz="2400" b="1">
                <a:solidFill>
                  <a:srgbClr val="337AFF"/>
                </a:solidFill>
                <a:latin typeface="宋体" panose="02010600030101010101" pitchFamily="2" charset="-122"/>
                <a:ea typeface="宋体" panose="02010600030101010101" pitchFamily="2" charset="-122"/>
                <a:cs typeface="宋体" panose="02010600030101010101" pitchFamily="2" charset="-122"/>
              </a:rPr>
              <a:t>1.</a:t>
            </a:r>
            <a:r>
              <a:rPr lang="zh-CN" altLang="en-US" sz="2400" b="1">
                <a:solidFill>
                  <a:srgbClr val="337AFF"/>
                </a:solidFill>
                <a:latin typeface="宋体" panose="02010600030101010101" pitchFamily="2" charset="-122"/>
                <a:ea typeface="宋体" panose="02010600030101010101" pitchFamily="2" charset="-122"/>
                <a:cs typeface="宋体" panose="02010600030101010101" pitchFamily="2" charset="-122"/>
              </a:rPr>
              <a:t>拉新拓客</a:t>
            </a:r>
            <a:endParaRPr lang="zh-CN" altLang="en-US" sz="2400" b="1">
              <a:solidFill>
                <a:srgbClr val="337AFF"/>
              </a:solidFill>
              <a:latin typeface="宋体" panose="02010600030101010101" pitchFamily="2" charset="-122"/>
              <a:ea typeface="宋体" panose="02010600030101010101" pitchFamily="2" charset="-122"/>
              <a:cs typeface="宋体" panose="02010600030101010101" pitchFamily="2" charset="-122"/>
            </a:endParaRPr>
          </a:p>
        </p:txBody>
      </p:sp>
      <p:sp>
        <p:nvSpPr>
          <p:cNvPr id="8195" name="文本框 4"/>
          <p:cNvSpPr txBox="1"/>
          <p:nvPr/>
        </p:nvSpPr>
        <p:spPr>
          <a:xfrm>
            <a:off x="2600960" y="292418"/>
            <a:ext cx="5669280" cy="337185"/>
          </a:xfrm>
          <a:prstGeom prst="rect">
            <a:avLst/>
          </a:prstGeom>
          <a:noFill/>
          <a:ln w="9525">
            <a:noFill/>
          </a:ln>
        </p:spPr>
        <p:txBody>
          <a:bodyPr wrap="none" anchor="t">
            <a:spAutoFit/>
          </a:bodyPr>
          <a:p>
            <a:r>
              <a:rPr lang="zh-CN" altLang="en-US" sz="1600">
                <a:solidFill>
                  <a:schemeClr val="bg2">
                    <a:lumMod val="25000"/>
                  </a:schemeClr>
                </a:solidFill>
                <a:latin typeface="宋体" panose="02010600030101010101" pitchFamily="2" charset="-122"/>
                <a:ea typeface="宋体" panose="02010600030101010101" pitchFamily="2" charset="-122"/>
              </a:rPr>
              <a:t>使用前：宣传主要靠派传单和送礼品，成本花费大还效果差。</a:t>
            </a:r>
            <a:endParaRPr lang="zh-CN" altLang="en-US" sz="1600">
              <a:solidFill>
                <a:schemeClr val="bg2">
                  <a:lumMod val="25000"/>
                </a:schemeClr>
              </a:solidFill>
              <a:latin typeface="宋体" panose="02010600030101010101" pitchFamily="2" charset="-122"/>
              <a:ea typeface="宋体" panose="02010600030101010101" pitchFamily="2" charset="-122"/>
            </a:endParaRPr>
          </a:p>
        </p:txBody>
      </p:sp>
      <p:sp>
        <p:nvSpPr>
          <p:cNvPr id="4" name="文本框 8"/>
          <p:cNvSpPr txBox="1"/>
          <p:nvPr/>
        </p:nvSpPr>
        <p:spPr>
          <a:xfrm>
            <a:off x="406400" y="872173"/>
            <a:ext cx="1198880" cy="398780"/>
          </a:xfrm>
          <a:prstGeom prst="rect">
            <a:avLst/>
          </a:prstGeom>
          <a:noFill/>
          <a:ln w="9525">
            <a:noFill/>
          </a:ln>
        </p:spPr>
        <p:txBody>
          <a:bodyPr wrap="none" anchor="t">
            <a:spAutoFit/>
          </a:bodyPr>
          <a:p>
            <a:r>
              <a:rPr lang="zh-CN" altLang="en-US" sz="2000">
                <a:solidFill>
                  <a:srgbClr val="3370FF"/>
                </a:solidFill>
                <a:latin typeface="宋体" panose="02010600030101010101" pitchFamily="2" charset="-122"/>
                <a:ea typeface="宋体" panose="02010600030101010101" pitchFamily="2" charset="-122"/>
              </a:rPr>
              <a:t>使用后：</a:t>
            </a:r>
            <a:endParaRPr lang="zh-CN" altLang="en-US" sz="2000">
              <a:solidFill>
                <a:srgbClr val="3370FF"/>
              </a:solidFill>
              <a:latin typeface="宋体" panose="02010600030101010101" pitchFamily="2" charset="-122"/>
              <a:ea typeface="宋体" panose="02010600030101010101" pitchFamily="2" charset="-122"/>
            </a:endParaRPr>
          </a:p>
        </p:txBody>
      </p:sp>
      <p:sp>
        <p:nvSpPr>
          <p:cNvPr id="5" name="文本框 10"/>
          <p:cNvSpPr txBox="1"/>
          <p:nvPr/>
        </p:nvSpPr>
        <p:spPr>
          <a:xfrm>
            <a:off x="259715" y="1753870"/>
            <a:ext cx="3557905" cy="1476375"/>
          </a:xfrm>
          <a:prstGeom prst="rect">
            <a:avLst/>
          </a:prstGeom>
          <a:noFill/>
          <a:ln w="9525">
            <a:noFill/>
          </a:ln>
        </p:spPr>
        <p:txBody>
          <a:bodyPr wrap="square" anchor="t">
            <a:spAutoFit/>
          </a:bodyPr>
          <a:p>
            <a:pPr algn="ctr" fontAlgn="auto">
              <a:lnSpc>
                <a:spcPct val="150000"/>
              </a:lnSpc>
            </a:pPr>
            <a:r>
              <a:rPr lang="en-US" altLang="zh-CN">
                <a:solidFill>
                  <a:srgbClr val="3370FF"/>
                </a:solidFill>
                <a:latin typeface="Source Han Sans Heavy" panose="020B0A00000000000000" charset="-122"/>
                <a:ea typeface="Source Han Sans Heavy" panose="020B0A00000000000000" charset="-122"/>
              </a:rPr>
              <a:t>a.“</a:t>
            </a:r>
            <a:r>
              <a:rPr lang="zh-CN" altLang="en-US">
                <a:solidFill>
                  <a:srgbClr val="3370FF"/>
                </a:solidFill>
                <a:latin typeface="Source Han Sans Heavy" panose="020B0A00000000000000" charset="-122"/>
                <a:ea typeface="Source Han Sans Heavy" panose="020B0A00000000000000" charset="-122"/>
              </a:rPr>
              <a:t>搜附近</a:t>
            </a:r>
            <a:r>
              <a:rPr lang="en-US" altLang="zh-CN">
                <a:solidFill>
                  <a:srgbClr val="3370FF"/>
                </a:solidFill>
                <a:latin typeface="Source Han Sans Heavy" panose="020B0A00000000000000" charset="-122"/>
                <a:ea typeface="Source Han Sans Heavy" panose="020B0A00000000000000" charset="-122"/>
              </a:rPr>
              <a:t>”</a:t>
            </a:r>
            <a:r>
              <a:rPr lang="zh-CN" altLang="en-US">
                <a:solidFill>
                  <a:srgbClr val="3370FF"/>
                </a:solidFill>
                <a:latin typeface="Source Han Sans Heavy" panose="020B0A00000000000000" charset="-122"/>
                <a:ea typeface="Source Han Sans Heavy" panose="020B0A00000000000000" charset="-122"/>
              </a:rPr>
              <a:t>功能</a:t>
            </a:r>
            <a:endParaRPr lang="zh-CN" altLang="en-US">
              <a:solidFill>
                <a:srgbClr val="3370FF"/>
              </a:solidFill>
              <a:latin typeface="Source Han Sans Heavy" panose="020B0A00000000000000" charset="-122"/>
              <a:ea typeface="Source Han Sans Heavy" panose="020B0A00000000000000" charset="-122"/>
            </a:endParaRPr>
          </a:p>
          <a:p>
            <a:pPr algn="ctr" fontAlgn="auto">
              <a:lnSpc>
                <a:spcPct val="150000"/>
              </a:lnSpc>
            </a:pPr>
            <a:r>
              <a:rPr lang="zh-CN" altLang="en-US" sz="1400">
                <a:latin typeface="宋体" panose="02010600030101010101" pitchFamily="2" charset="-122"/>
                <a:ea typeface="宋体" panose="02010600030101010101" pitchFamily="2" charset="-122"/>
              </a:rPr>
              <a:t>美涵店利用自带流量的微信官方附近小程序轻松向周边人群曝光，且推送给公众号粉丝，以获取更多线上客流。</a:t>
            </a:r>
            <a:endParaRPr lang="zh-CN" altLang="en-US" sz="1400">
              <a:latin typeface="宋体" panose="02010600030101010101" pitchFamily="2" charset="-122"/>
              <a:ea typeface="宋体" panose="02010600030101010101" pitchFamily="2" charset="-122"/>
            </a:endParaRPr>
          </a:p>
        </p:txBody>
      </p:sp>
      <p:sp>
        <p:nvSpPr>
          <p:cNvPr id="7" name="文本框 11"/>
          <p:cNvSpPr txBox="1"/>
          <p:nvPr/>
        </p:nvSpPr>
        <p:spPr>
          <a:xfrm>
            <a:off x="4483735" y="1753870"/>
            <a:ext cx="3646170" cy="1476375"/>
          </a:xfrm>
          <a:prstGeom prst="rect">
            <a:avLst/>
          </a:prstGeom>
          <a:noFill/>
          <a:ln w="9525">
            <a:noFill/>
          </a:ln>
        </p:spPr>
        <p:txBody>
          <a:bodyPr wrap="square" anchor="t">
            <a:spAutoFit/>
          </a:bodyPr>
          <a:p>
            <a:pPr algn="ctr" fontAlgn="auto">
              <a:lnSpc>
                <a:spcPct val="150000"/>
              </a:lnSpc>
            </a:pPr>
            <a:r>
              <a:rPr lang="en-US" altLang="zh-CN">
                <a:solidFill>
                  <a:srgbClr val="3370FF"/>
                </a:solidFill>
                <a:latin typeface="Source Han Sans Heavy" panose="020B0A00000000000000" charset="-122"/>
                <a:ea typeface="Source Han Sans Heavy" panose="020B0A00000000000000" charset="-122"/>
              </a:rPr>
              <a:t>b.</a:t>
            </a:r>
            <a:r>
              <a:rPr lang="zh-CN" altLang="en-US">
                <a:solidFill>
                  <a:srgbClr val="3370FF"/>
                </a:solidFill>
                <a:latin typeface="Source Han Sans Heavy" panose="020B0A00000000000000" charset="-122"/>
                <a:ea typeface="Source Han Sans Heavy" panose="020B0A00000000000000" charset="-122"/>
              </a:rPr>
              <a:t>营销拼团</a:t>
            </a:r>
            <a:endParaRPr lang="zh-CN" altLang="en-US">
              <a:solidFill>
                <a:srgbClr val="3370FF"/>
              </a:solidFill>
              <a:latin typeface="Source Han Sans Heavy" panose="020B0A00000000000000" charset="-122"/>
              <a:ea typeface="Source Han Sans Heavy" panose="020B0A00000000000000" charset="-122"/>
            </a:endParaRPr>
          </a:p>
          <a:p>
            <a:pPr algn="l" fontAlgn="auto">
              <a:lnSpc>
                <a:spcPct val="150000"/>
              </a:lnSpc>
            </a:pPr>
            <a:r>
              <a:rPr lang="zh-CN" altLang="en-US" sz="1400">
                <a:latin typeface="宋体" panose="02010600030101010101" pitchFamily="2" charset="-122"/>
                <a:ea typeface="宋体" panose="02010600030101010101" pitchFamily="2" charset="-122"/>
              </a:rPr>
              <a:t>美涵店在开业初期利用营销功能板块，发起限时低价体验【补水护肤拼团】活动。采用裂变的方式成功拓客，省心省力又省钱。</a:t>
            </a:r>
            <a:endParaRPr lang="zh-CN" altLang="en-US" sz="1400">
              <a:latin typeface="宋体" panose="02010600030101010101" pitchFamily="2" charset="-122"/>
              <a:ea typeface="宋体" panose="02010600030101010101" pitchFamily="2" charset="-122"/>
            </a:endParaRPr>
          </a:p>
        </p:txBody>
      </p:sp>
      <p:sp>
        <p:nvSpPr>
          <p:cNvPr id="8" name="文本框 12"/>
          <p:cNvSpPr txBox="1"/>
          <p:nvPr/>
        </p:nvSpPr>
        <p:spPr>
          <a:xfrm>
            <a:off x="8275320" y="1753870"/>
            <a:ext cx="3453130" cy="1476375"/>
          </a:xfrm>
          <a:prstGeom prst="rect">
            <a:avLst/>
          </a:prstGeom>
          <a:noFill/>
          <a:ln w="9525">
            <a:noFill/>
          </a:ln>
        </p:spPr>
        <p:txBody>
          <a:bodyPr wrap="square" anchor="t">
            <a:spAutoFit/>
          </a:bodyPr>
          <a:p>
            <a:pPr algn="ctr" fontAlgn="auto">
              <a:lnSpc>
                <a:spcPct val="150000"/>
              </a:lnSpc>
            </a:pPr>
            <a:r>
              <a:rPr lang="en-US" altLang="zh-CN">
                <a:solidFill>
                  <a:srgbClr val="3370FF"/>
                </a:solidFill>
                <a:latin typeface="Source Han Sans Heavy" panose="020B0A00000000000000" charset="-122"/>
                <a:ea typeface="Source Han Sans Heavy" panose="020B0A00000000000000" charset="-122"/>
              </a:rPr>
              <a:t>c.</a:t>
            </a:r>
            <a:r>
              <a:rPr lang="zh-CN" altLang="en-US">
                <a:solidFill>
                  <a:srgbClr val="3370FF"/>
                </a:solidFill>
                <a:latin typeface="Source Han Sans Heavy" panose="020B0A00000000000000" charset="-122"/>
                <a:ea typeface="Source Han Sans Heavy" panose="020B0A00000000000000" charset="-122"/>
              </a:rPr>
              <a:t>有奖推广</a:t>
            </a:r>
            <a:endParaRPr lang="zh-CN" altLang="en-US">
              <a:solidFill>
                <a:srgbClr val="3370FF"/>
              </a:solidFill>
              <a:latin typeface="Source Han Sans Heavy" panose="020B0A00000000000000" charset="-122"/>
              <a:ea typeface="Source Han Sans Heavy" panose="020B0A00000000000000" charset="-122"/>
            </a:endParaRPr>
          </a:p>
          <a:p>
            <a:pPr algn="l" fontAlgn="auto">
              <a:lnSpc>
                <a:spcPct val="150000"/>
              </a:lnSpc>
            </a:pPr>
            <a:r>
              <a:rPr lang="zh-CN" altLang="en-US" sz="1400">
                <a:latin typeface="宋体" panose="02010600030101010101" pitchFamily="2" charset="-122"/>
                <a:ea typeface="宋体" panose="02010600030101010101" pitchFamily="2" charset="-122"/>
              </a:rPr>
              <a:t>美涵店还让会员与员工化身</a:t>
            </a:r>
            <a:r>
              <a:rPr lang="en-US" altLang="zh-CN" sz="1400">
                <a:latin typeface="宋体" panose="02010600030101010101" pitchFamily="2" charset="-122"/>
                <a:ea typeface="宋体" panose="02010600030101010101" pitchFamily="2" charset="-122"/>
              </a:rPr>
              <a:t>“</a:t>
            </a:r>
            <a:r>
              <a:rPr lang="zh-CN" altLang="en-US" sz="1400">
                <a:latin typeface="宋体" panose="02010600030101010101" pitchFamily="2" charset="-122"/>
                <a:ea typeface="宋体" panose="02010600030101010101" pitchFamily="2" charset="-122"/>
              </a:rPr>
              <a:t>推广员</a:t>
            </a:r>
            <a:r>
              <a:rPr lang="en-US" altLang="zh-CN" sz="1400">
                <a:latin typeface="宋体" panose="02010600030101010101" pitchFamily="2" charset="-122"/>
                <a:ea typeface="宋体" panose="02010600030101010101" pitchFamily="2" charset="-122"/>
              </a:rPr>
              <a:t>”</a:t>
            </a:r>
            <a:r>
              <a:rPr lang="zh-CN" altLang="en-US" sz="1400">
                <a:latin typeface="宋体" panose="02010600030101010101" pitchFamily="2" charset="-122"/>
                <a:ea typeface="宋体" panose="02010600030101010101" pitchFamily="2" charset="-122"/>
              </a:rPr>
              <a:t>，配置渠道码让各个推广数据有迹可循。</a:t>
            </a:r>
            <a:endParaRPr lang="en-US" altLang="zh-CN" sz="1400">
              <a:latin typeface="宋体" panose="02010600030101010101" pitchFamily="2" charset="-122"/>
              <a:ea typeface="宋体" panose="02010600030101010101" pitchFamily="2" charset="-122"/>
            </a:endParaRPr>
          </a:p>
          <a:p>
            <a:pPr algn="ctr" fontAlgn="auto">
              <a:lnSpc>
                <a:spcPct val="150000"/>
              </a:lnSpc>
            </a:pPr>
            <a:endParaRPr lang="en-US" altLang="zh-CN" sz="1400">
              <a:latin typeface="宋体" panose="02010600030101010101" pitchFamily="2" charset="-122"/>
              <a:ea typeface="宋体" panose="02010600030101010101" pitchFamily="2" charset="-122"/>
            </a:endParaRPr>
          </a:p>
        </p:txBody>
      </p:sp>
      <p:pic>
        <p:nvPicPr>
          <p:cNvPr id="9" name="图片 8" descr="美涵搜附近"/>
          <p:cNvPicPr>
            <a:picLocks noChangeAspect="1"/>
          </p:cNvPicPr>
          <p:nvPr/>
        </p:nvPicPr>
        <p:blipFill>
          <a:blip r:embed="rId1"/>
          <a:stretch>
            <a:fillRect/>
          </a:stretch>
        </p:blipFill>
        <p:spPr>
          <a:xfrm>
            <a:off x="994410" y="3637598"/>
            <a:ext cx="2089150" cy="1366838"/>
          </a:xfrm>
          <a:prstGeom prst="rect">
            <a:avLst/>
          </a:prstGeom>
          <a:effectLst>
            <a:outerShdw blurRad="50800" dist="38100" dir="5400000" algn="t" rotWithShape="0">
              <a:prstClr val="black">
                <a:alpha val="40000"/>
              </a:prstClr>
            </a:outerShdw>
          </a:effectLst>
        </p:spPr>
      </p:pic>
      <p:pic>
        <p:nvPicPr>
          <p:cNvPr id="10" name="图片 9" descr="美涵拼团"/>
          <p:cNvPicPr>
            <a:picLocks noChangeAspect="1"/>
          </p:cNvPicPr>
          <p:nvPr/>
        </p:nvPicPr>
        <p:blipFill>
          <a:blip r:embed="rId2"/>
          <a:srcRect t="3514" b="69816"/>
          <a:stretch>
            <a:fillRect/>
          </a:stretch>
        </p:blipFill>
        <p:spPr>
          <a:xfrm>
            <a:off x="5161915" y="3648710"/>
            <a:ext cx="2289175" cy="1365250"/>
          </a:xfrm>
          <a:prstGeom prst="rect">
            <a:avLst/>
          </a:prstGeom>
          <a:effectLst>
            <a:outerShdw blurRad="50800" dist="38100" dir="2700000" algn="tl" rotWithShape="0">
              <a:prstClr val="black">
                <a:alpha val="40000"/>
              </a:prstClr>
            </a:outerShdw>
          </a:effectLst>
        </p:spPr>
      </p:pic>
      <p:pic>
        <p:nvPicPr>
          <p:cNvPr id="11" name="图片 10" descr="美涵推广"/>
          <p:cNvPicPr>
            <a:picLocks noChangeAspect="1"/>
          </p:cNvPicPr>
          <p:nvPr/>
        </p:nvPicPr>
        <p:blipFill>
          <a:blip r:embed="rId3"/>
          <a:srcRect t="24950" b="53482"/>
          <a:stretch>
            <a:fillRect/>
          </a:stretch>
        </p:blipFill>
        <p:spPr>
          <a:xfrm>
            <a:off x="8814435" y="3637915"/>
            <a:ext cx="2374900" cy="1376045"/>
          </a:xfrm>
          <a:prstGeom prst="rect">
            <a:avLst/>
          </a:prstGeom>
          <a:effectLst>
            <a:outerShdw blurRad="50800" dist="38100" dir="2700000" algn="tl" rotWithShape="0">
              <a:prstClr val="black">
                <a:alpha val="40000"/>
              </a:prstClr>
            </a:outerShdw>
          </a:effectLst>
        </p:spPr>
      </p:pic>
      <p:pic>
        <p:nvPicPr>
          <p:cNvPr id="3" name="图片 2" descr="logo透明"/>
          <p:cNvPicPr>
            <a:picLocks noChangeAspect="1"/>
          </p:cNvPicPr>
          <p:nvPr/>
        </p:nvPicPr>
        <p:blipFill>
          <a:blip r:embed="rId4"/>
          <a:stretch>
            <a:fillRect/>
          </a:stretch>
        </p:blipFill>
        <p:spPr>
          <a:xfrm>
            <a:off x="10913110" y="76200"/>
            <a:ext cx="1144270" cy="551815"/>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1"/>
          <p:cNvSpPr txBox="1"/>
          <p:nvPr/>
        </p:nvSpPr>
        <p:spPr>
          <a:xfrm>
            <a:off x="345440" y="193675"/>
            <a:ext cx="1714500" cy="460375"/>
          </a:xfrm>
          <a:prstGeom prst="rect">
            <a:avLst/>
          </a:prstGeom>
          <a:noFill/>
          <a:ln w="9525">
            <a:noFill/>
          </a:ln>
        </p:spPr>
        <p:txBody>
          <a:bodyPr wrap="none" anchor="t">
            <a:spAutoFit/>
          </a:bodyPr>
          <a:p>
            <a:r>
              <a:rPr lang="en-US" altLang="zh-CN" sz="2400" b="1">
                <a:solidFill>
                  <a:srgbClr val="337AFF"/>
                </a:solidFill>
                <a:latin typeface="宋体" panose="02010600030101010101" pitchFamily="2" charset="-122"/>
                <a:ea typeface="宋体" panose="02010600030101010101" pitchFamily="2" charset="-122"/>
                <a:cs typeface="宋体" panose="02010600030101010101" pitchFamily="2" charset="-122"/>
              </a:rPr>
              <a:t>2.</a:t>
            </a:r>
            <a:r>
              <a:rPr lang="zh-CN" altLang="en-US" sz="2400" b="1">
                <a:solidFill>
                  <a:srgbClr val="337AFF"/>
                </a:solidFill>
                <a:latin typeface="宋体" panose="02010600030101010101" pitchFamily="2" charset="-122"/>
                <a:ea typeface="宋体" panose="02010600030101010101" pitchFamily="2" charset="-122"/>
                <a:cs typeface="宋体" panose="02010600030101010101" pitchFamily="2" charset="-122"/>
              </a:rPr>
              <a:t>在线预约</a:t>
            </a:r>
            <a:endParaRPr lang="zh-CN" altLang="en-US" sz="2400" b="1">
              <a:solidFill>
                <a:srgbClr val="337AFF"/>
              </a:solidFill>
              <a:latin typeface="宋体" panose="02010600030101010101" pitchFamily="2" charset="-122"/>
              <a:ea typeface="宋体" panose="02010600030101010101" pitchFamily="2" charset="-122"/>
              <a:cs typeface="宋体" panose="02010600030101010101" pitchFamily="2" charset="-122"/>
            </a:endParaRPr>
          </a:p>
        </p:txBody>
      </p:sp>
      <p:sp>
        <p:nvSpPr>
          <p:cNvPr id="4" name="文本框 2"/>
          <p:cNvSpPr txBox="1"/>
          <p:nvPr/>
        </p:nvSpPr>
        <p:spPr>
          <a:xfrm>
            <a:off x="2688590" y="233998"/>
            <a:ext cx="5961380" cy="521970"/>
          </a:xfrm>
          <a:prstGeom prst="rect">
            <a:avLst/>
          </a:prstGeom>
          <a:noFill/>
          <a:ln w="9525">
            <a:noFill/>
          </a:ln>
        </p:spPr>
        <p:txBody>
          <a:bodyPr wrap="none" anchor="t">
            <a:spAutoFit/>
          </a:bodyPr>
          <a:p>
            <a:r>
              <a:rPr lang="zh-CN" altLang="en-US" sz="1400">
                <a:solidFill>
                  <a:schemeClr val="bg2">
                    <a:lumMod val="25000"/>
                  </a:schemeClr>
                </a:solidFill>
                <a:latin typeface="宋体" panose="02010600030101010101" pitchFamily="2" charset="-122"/>
                <a:ea typeface="宋体" panose="02010600030101010101" pitchFamily="2" charset="-122"/>
              </a:rPr>
              <a:t>使用前：</a:t>
            </a:r>
            <a:r>
              <a:rPr lang="en-US" altLang="zh-CN" sz="1400">
                <a:solidFill>
                  <a:schemeClr val="bg2">
                    <a:lumMod val="25000"/>
                  </a:schemeClr>
                </a:solidFill>
                <a:latin typeface="宋体" panose="02010600030101010101" pitchFamily="2" charset="-122"/>
                <a:ea typeface="宋体" panose="02010600030101010101" pitchFamily="2" charset="-122"/>
              </a:rPr>
              <a:t>1</a:t>
            </a:r>
            <a:r>
              <a:rPr lang="zh-CN" altLang="en-US" sz="1400">
                <a:solidFill>
                  <a:schemeClr val="bg2">
                    <a:lumMod val="25000"/>
                  </a:schemeClr>
                </a:solidFill>
                <a:latin typeface="宋体" panose="02010600030101010101" pitchFamily="2" charset="-122"/>
                <a:ea typeface="宋体" panose="02010600030101010101" pitchFamily="2" charset="-122"/>
              </a:rPr>
              <a:t>、顾客要到店才能了解美涵店的服务，附近潜在顾客难以挖掘。</a:t>
            </a:r>
            <a:endParaRPr lang="zh-CN" altLang="en-US" sz="1400">
              <a:solidFill>
                <a:schemeClr val="bg2">
                  <a:lumMod val="25000"/>
                </a:schemeClr>
              </a:solidFill>
              <a:latin typeface="宋体" panose="02010600030101010101" pitchFamily="2" charset="-122"/>
              <a:ea typeface="宋体" panose="02010600030101010101" pitchFamily="2" charset="-122"/>
            </a:endParaRPr>
          </a:p>
          <a:p>
            <a:r>
              <a:rPr lang="zh-CN" altLang="en-US" sz="1400">
                <a:solidFill>
                  <a:schemeClr val="bg2">
                    <a:lumMod val="25000"/>
                  </a:schemeClr>
                </a:solidFill>
                <a:latin typeface="宋体" panose="02010600030101010101" pitchFamily="2" charset="-122"/>
                <a:ea typeface="宋体" panose="02010600030101010101" pitchFamily="2" charset="-122"/>
              </a:rPr>
              <a:t>        </a:t>
            </a:r>
            <a:r>
              <a:rPr lang="en-US" altLang="zh-CN" sz="1400">
                <a:solidFill>
                  <a:schemeClr val="bg2">
                    <a:lumMod val="25000"/>
                  </a:schemeClr>
                </a:solidFill>
                <a:latin typeface="宋体" panose="02010600030101010101" pitchFamily="2" charset="-122"/>
                <a:ea typeface="宋体" panose="02010600030101010101" pitchFamily="2" charset="-122"/>
              </a:rPr>
              <a:t>2</a:t>
            </a:r>
            <a:r>
              <a:rPr lang="zh-CN" altLang="en-US" sz="1400">
                <a:solidFill>
                  <a:schemeClr val="bg2">
                    <a:lumMod val="25000"/>
                  </a:schemeClr>
                </a:solidFill>
                <a:latin typeface="宋体" panose="02010600030101010101" pitchFamily="2" charset="-122"/>
                <a:ea typeface="宋体" panose="02010600030101010101" pitchFamily="2" charset="-122"/>
              </a:rPr>
              <a:t>、每种服务都需要时间，美容师数量有限，顾客排队容易不满。</a:t>
            </a:r>
            <a:endParaRPr lang="zh-CN" altLang="en-US" sz="1400">
              <a:solidFill>
                <a:schemeClr val="bg2">
                  <a:lumMod val="25000"/>
                </a:schemeClr>
              </a:solidFill>
              <a:latin typeface="宋体" panose="02010600030101010101" pitchFamily="2" charset="-122"/>
              <a:ea typeface="宋体" panose="02010600030101010101" pitchFamily="2" charset="-122"/>
            </a:endParaRPr>
          </a:p>
        </p:txBody>
      </p:sp>
      <p:sp>
        <p:nvSpPr>
          <p:cNvPr id="5" name="文本框 3"/>
          <p:cNvSpPr txBox="1"/>
          <p:nvPr/>
        </p:nvSpPr>
        <p:spPr>
          <a:xfrm>
            <a:off x="420370" y="817563"/>
            <a:ext cx="1562100" cy="398780"/>
          </a:xfrm>
          <a:prstGeom prst="rect">
            <a:avLst/>
          </a:prstGeom>
          <a:noFill/>
          <a:ln w="9525">
            <a:noFill/>
          </a:ln>
        </p:spPr>
        <p:txBody>
          <a:bodyPr wrap="square" anchor="t">
            <a:spAutoFit/>
          </a:bodyPr>
          <a:p>
            <a:r>
              <a:rPr lang="zh-CN" altLang="en-US" sz="2000">
                <a:solidFill>
                  <a:srgbClr val="3370FF"/>
                </a:solidFill>
                <a:latin typeface="宋体" panose="02010600030101010101" pitchFamily="2" charset="-122"/>
                <a:ea typeface="宋体" panose="02010600030101010101" pitchFamily="2" charset="-122"/>
              </a:rPr>
              <a:t>使用后：</a:t>
            </a:r>
            <a:endParaRPr lang="zh-CN" altLang="en-US" sz="2000">
              <a:solidFill>
                <a:srgbClr val="3370FF"/>
              </a:solidFill>
              <a:latin typeface="宋体" panose="02010600030101010101" pitchFamily="2" charset="-122"/>
              <a:ea typeface="宋体" panose="02010600030101010101" pitchFamily="2" charset="-122"/>
            </a:endParaRPr>
          </a:p>
        </p:txBody>
      </p:sp>
      <p:sp>
        <p:nvSpPr>
          <p:cNvPr id="6" name="文本框 99"/>
          <p:cNvSpPr txBox="1"/>
          <p:nvPr/>
        </p:nvSpPr>
        <p:spPr>
          <a:xfrm>
            <a:off x="7624445" y="1947545"/>
            <a:ext cx="3992245" cy="1476375"/>
          </a:xfrm>
          <a:prstGeom prst="rect">
            <a:avLst/>
          </a:prstGeom>
          <a:noFill/>
          <a:ln w="9525">
            <a:noFill/>
          </a:ln>
        </p:spPr>
        <p:txBody>
          <a:bodyPr wrap="square" anchor="t">
            <a:spAutoFit/>
          </a:bodyPr>
          <a:p>
            <a:pPr algn="ctr">
              <a:lnSpc>
                <a:spcPct val="150000"/>
              </a:lnSpc>
            </a:pPr>
            <a:r>
              <a:rPr lang="en-US" altLang="zh-CN">
                <a:solidFill>
                  <a:srgbClr val="3370FF"/>
                </a:solidFill>
                <a:latin typeface="Source Han Sans Heavy" panose="020B0A00000000000000" charset="-122"/>
                <a:ea typeface="Source Han Sans Heavy" panose="020B0A00000000000000" charset="-122"/>
              </a:rPr>
              <a:t>c.</a:t>
            </a:r>
            <a:r>
              <a:rPr lang="zh-CN" altLang="zh-CN">
                <a:solidFill>
                  <a:srgbClr val="3370FF"/>
                </a:solidFill>
                <a:latin typeface="Source Han Sans Heavy" panose="020B0A00000000000000" charset="-122"/>
                <a:ea typeface="Source Han Sans Heavy" panose="020B0A00000000000000" charset="-122"/>
              </a:rPr>
              <a:t>预约功能</a:t>
            </a:r>
            <a:endParaRPr lang="zh-CN" altLang="zh-CN">
              <a:solidFill>
                <a:srgbClr val="3370FF"/>
              </a:solidFill>
              <a:latin typeface="Source Han Sans Heavy" panose="020B0A00000000000000" charset="-122"/>
              <a:ea typeface="Source Han Sans Heavy" panose="020B0A00000000000000" charset="-122"/>
            </a:endParaRPr>
          </a:p>
          <a:p>
            <a:pPr algn="ctr">
              <a:lnSpc>
                <a:spcPct val="150000"/>
              </a:lnSpc>
            </a:pPr>
            <a:r>
              <a:rPr lang="zh-CN" altLang="zh-CN" sz="1400">
                <a:latin typeface="宋体" panose="02010600030101010101" pitchFamily="2" charset="-122"/>
                <a:ea typeface="宋体" panose="02010600030101010101" pitchFamily="2" charset="-122"/>
              </a:rPr>
              <a:t>根据美容师排班安排和服务时间设定。顾客只需提前预约，到店即服务。</a:t>
            </a:r>
            <a:r>
              <a:rPr lang="zh-CN" altLang="en-US" sz="1400">
                <a:latin typeface="宋体" panose="02010600030101010101" pitchFamily="2" charset="-122"/>
                <a:ea typeface="宋体" panose="02010600030101010101" pitchFamily="2" charset="-122"/>
              </a:rPr>
              <a:t>若预约满额，系统自动停止该服务预约功能，让顾客避免长时间等待。</a:t>
            </a:r>
            <a:endParaRPr lang="zh-CN" altLang="en-US" sz="1400">
              <a:latin typeface="宋体" panose="02010600030101010101" pitchFamily="2" charset="-122"/>
              <a:ea typeface="宋体" panose="02010600030101010101" pitchFamily="2" charset="-122"/>
            </a:endParaRPr>
          </a:p>
        </p:txBody>
      </p:sp>
      <p:sp>
        <p:nvSpPr>
          <p:cNvPr id="7" name="文本框 4"/>
          <p:cNvSpPr txBox="1"/>
          <p:nvPr/>
        </p:nvSpPr>
        <p:spPr>
          <a:xfrm>
            <a:off x="420370" y="1947545"/>
            <a:ext cx="3277870" cy="1153160"/>
          </a:xfrm>
          <a:prstGeom prst="rect">
            <a:avLst/>
          </a:prstGeom>
          <a:noFill/>
          <a:ln w="9525">
            <a:noFill/>
          </a:ln>
        </p:spPr>
        <p:txBody>
          <a:bodyPr wrap="square" anchor="t">
            <a:spAutoFit/>
          </a:bodyPr>
          <a:p>
            <a:pPr algn="ctr" fontAlgn="auto">
              <a:lnSpc>
                <a:spcPct val="150000"/>
              </a:lnSpc>
            </a:pPr>
            <a:r>
              <a:rPr lang="en-US" altLang="zh-CN">
                <a:solidFill>
                  <a:srgbClr val="3370FF"/>
                </a:solidFill>
                <a:latin typeface="Source Han Sans Heavy" panose="020B0A00000000000000" charset="-122"/>
                <a:ea typeface="Source Han Sans Heavy" panose="020B0A00000000000000" charset="-122"/>
              </a:rPr>
              <a:t>a.</a:t>
            </a:r>
            <a:r>
              <a:rPr lang="zh-CN" altLang="en-US">
                <a:solidFill>
                  <a:srgbClr val="3370FF"/>
                </a:solidFill>
                <a:latin typeface="Source Han Sans Heavy" panose="020B0A00000000000000" charset="-122"/>
                <a:ea typeface="Source Han Sans Heavy" panose="020B0A00000000000000" charset="-122"/>
              </a:rPr>
              <a:t>进店有礼</a:t>
            </a:r>
            <a:endParaRPr lang="zh-CN" altLang="en-US">
              <a:solidFill>
                <a:srgbClr val="3370FF"/>
              </a:solidFill>
              <a:latin typeface="Source Han Sans Heavy" panose="020B0A00000000000000" charset="-122"/>
              <a:ea typeface="Source Han Sans Heavy" panose="020B0A00000000000000" charset="-122"/>
            </a:endParaRPr>
          </a:p>
          <a:p>
            <a:pPr algn="l" fontAlgn="auto">
              <a:lnSpc>
                <a:spcPct val="150000"/>
              </a:lnSpc>
            </a:pPr>
            <a:r>
              <a:rPr lang="zh-CN" altLang="en-US" sz="1400">
                <a:latin typeface="宋体" panose="02010600030101010101" pitchFamily="2" charset="-122"/>
                <a:ea typeface="宋体" panose="02010600030101010101" pitchFamily="2" charset="-122"/>
              </a:rPr>
              <a:t>顾客线进入店铺，注册成为会员即可领取折扣券、满减券等进店优惠大礼包。</a:t>
            </a:r>
            <a:endParaRPr lang="zh-CN" altLang="en-US" sz="1400">
              <a:latin typeface="宋体" panose="02010600030101010101" pitchFamily="2" charset="-122"/>
              <a:ea typeface="宋体" panose="02010600030101010101" pitchFamily="2" charset="-122"/>
            </a:endParaRPr>
          </a:p>
        </p:txBody>
      </p:sp>
      <p:sp>
        <p:nvSpPr>
          <p:cNvPr id="8" name="文本框 6"/>
          <p:cNvSpPr txBox="1"/>
          <p:nvPr/>
        </p:nvSpPr>
        <p:spPr>
          <a:xfrm>
            <a:off x="3952875" y="1870710"/>
            <a:ext cx="3080385" cy="1476375"/>
          </a:xfrm>
          <a:prstGeom prst="rect">
            <a:avLst/>
          </a:prstGeom>
          <a:noFill/>
          <a:ln w="9525">
            <a:noFill/>
          </a:ln>
        </p:spPr>
        <p:txBody>
          <a:bodyPr wrap="square" anchor="t">
            <a:spAutoFit/>
          </a:bodyPr>
          <a:p>
            <a:pPr algn="ctr">
              <a:lnSpc>
                <a:spcPct val="150000"/>
              </a:lnSpc>
            </a:pPr>
            <a:r>
              <a:rPr lang="en-US" altLang="zh-CN">
                <a:solidFill>
                  <a:srgbClr val="3370FF"/>
                </a:solidFill>
                <a:latin typeface="Source Han Sans Heavy" panose="020B0A00000000000000" charset="-122"/>
                <a:ea typeface="Source Han Sans Heavy" panose="020B0A00000000000000" charset="-122"/>
              </a:rPr>
              <a:t>b.</a:t>
            </a:r>
            <a:r>
              <a:rPr lang="zh-CN" altLang="en-US">
                <a:solidFill>
                  <a:srgbClr val="3370FF"/>
                </a:solidFill>
                <a:latin typeface="Source Han Sans Heavy" panose="020B0A00000000000000" charset="-122"/>
                <a:ea typeface="Source Han Sans Heavy" panose="020B0A00000000000000" charset="-122"/>
              </a:rPr>
              <a:t>上架产品</a:t>
            </a:r>
            <a:endParaRPr lang="zh-CN" altLang="en-US">
              <a:solidFill>
                <a:srgbClr val="3370FF"/>
              </a:solidFill>
              <a:latin typeface="Source Han Sans Heavy" panose="020B0A00000000000000" charset="-122"/>
              <a:ea typeface="Source Han Sans Heavy" panose="020B0A00000000000000" charset="-122"/>
            </a:endParaRPr>
          </a:p>
          <a:p>
            <a:pPr algn="l">
              <a:lnSpc>
                <a:spcPct val="150000"/>
              </a:lnSpc>
            </a:pPr>
            <a:r>
              <a:rPr lang="zh-CN" altLang="en-US" sz="1400">
                <a:latin typeface="宋体" panose="02010600030101010101" pitchFamily="2" charset="-122"/>
                <a:ea typeface="宋体" panose="02010600030101010101" pitchFamily="2" charset="-122"/>
              </a:rPr>
              <a:t>美涵店上架了</a:t>
            </a:r>
            <a:r>
              <a:rPr lang="en-US" altLang="zh-CN" sz="1400">
                <a:latin typeface="宋体" panose="02010600030101010101" pitchFamily="2" charset="-122"/>
                <a:ea typeface="宋体" panose="02010600030101010101" pitchFamily="2" charset="-122"/>
              </a:rPr>
              <a:t>“</a:t>
            </a:r>
            <a:r>
              <a:rPr lang="zh-CN" altLang="en-US" sz="1400">
                <a:latin typeface="宋体" panose="02010600030101010101" pitchFamily="2" charset="-122"/>
                <a:ea typeface="宋体" panose="02010600030101010101" pitchFamily="2" charset="-122"/>
              </a:rPr>
              <a:t>毛孔清洁、美白净斑、水氧活肤</a:t>
            </a:r>
            <a:r>
              <a:rPr lang="en-US" altLang="zh-CN" sz="1400">
                <a:latin typeface="宋体" panose="02010600030101010101" pitchFamily="2" charset="-122"/>
                <a:ea typeface="宋体" panose="02010600030101010101" pitchFamily="2" charset="-122"/>
              </a:rPr>
              <a:t>”</a:t>
            </a:r>
            <a:r>
              <a:rPr lang="zh-CN" altLang="en-US" sz="1400">
                <a:latin typeface="宋体" panose="02010600030101010101" pitchFamily="2" charset="-122"/>
                <a:ea typeface="宋体" panose="02010600030101010101" pitchFamily="2" charset="-122"/>
              </a:rPr>
              <a:t>等服务，顾客可以随时查看，了解详情，降低了门店解释成本。</a:t>
            </a:r>
            <a:endParaRPr lang="zh-CN" altLang="en-US" sz="1400">
              <a:latin typeface="宋体" panose="02010600030101010101" pitchFamily="2" charset="-122"/>
              <a:ea typeface="宋体" panose="02010600030101010101" pitchFamily="2" charset="-122"/>
            </a:endParaRPr>
          </a:p>
        </p:txBody>
      </p:sp>
      <p:pic>
        <p:nvPicPr>
          <p:cNvPr id="9" name="图片 8" descr="美涵进店"/>
          <p:cNvPicPr>
            <a:picLocks noChangeAspect="1"/>
          </p:cNvPicPr>
          <p:nvPr/>
        </p:nvPicPr>
        <p:blipFill>
          <a:blip r:embed="rId1"/>
          <a:srcRect l="8602" t="27652" r="7700" b="30511"/>
          <a:stretch>
            <a:fillRect/>
          </a:stretch>
        </p:blipFill>
        <p:spPr>
          <a:xfrm>
            <a:off x="1275715" y="3639185"/>
            <a:ext cx="1574800" cy="1679575"/>
          </a:xfrm>
          <a:prstGeom prst="rect">
            <a:avLst/>
          </a:prstGeom>
          <a:effectLst>
            <a:outerShdw blurRad="50800" dist="38100" dir="2700000" algn="tl" rotWithShape="0">
              <a:prstClr val="black">
                <a:alpha val="40000"/>
              </a:prstClr>
            </a:outerShdw>
          </a:effectLst>
        </p:spPr>
      </p:pic>
      <p:pic>
        <p:nvPicPr>
          <p:cNvPr id="10" name="图片 9" descr="美涵服务"/>
          <p:cNvPicPr>
            <a:picLocks noChangeAspect="1"/>
          </p:cNvPicPr>
          <p:nvPr/>
        </p:nvPicPr>
        <p:blipFill>
          <a:blip r:embed="rId2"/>
          <a:srcRect t="23422" b="41592"/>
          <a:stretch>
            <a:fillRect/>
          </a:stretch>
        </p:blipFill>
        <p:spPr>
          <a:xfrm>
            <a:off x="4352925" y="3780790"/>
            <a:ext cx="2280285" cy="1661160"/>
          </a:xfrm>
          <a:prstGeom prst="rect">
            <a:avLst/>
          </a:prstGeom>
          <a:effectLst>
            <a:outerShdw blurRad="50800" dist="38100" dir="2700000" algn="tl" rotWithShape="0">
              <a:prstClr val="black">
                <a:alpha val="40000"/>
              </a:prstClr>
            </a:outerShdw>
          </a:effectLst>
        </p:spPr>
      </p:pic>
      <p:pic>
        <p:nvPicPr>
          <p:cNvPr id="11" name="图片 10" descr="美涵预约"/>
          <p:cNvPicPr>
            <a:picLocks noChangeAspect="1"/>
          </p:cNvPicPr>
          <p:nvPr/>
        </p:nvPicPr>
        <p:blipFill>
          <a:blip r:embed="rId3"/>
          <a:srcRect t="4277" b="53555"/>
          <a:stretch>
            <a:fillRect/>
          </a:stretch>
        </p:blipFill>
        <p:spPr>
          <a:xfrm>
            <a:off x="8622983" y="3639185"/>
            <a:ext cx="2128838" cy="1944688"/>
          </a:xfrm>
          <a:prstGeom prst="rect">
            <a:avLst/>
          </a:prstGeom>
          <a:effectLst>
            <a:outerShdw blurRad="50800" dist="38100" dir="2700000" algn="tl" rotWithShape="0">
              <a:prstClr val="black">
                <a:alpha val="40000"/>
              </a:prstClr>
            </a:outerShdw>
          </a:effectLst>
        </p:spPr>
      </p:pic>
      <p:pic>
        <p:nvPicPr>
          <p:cNvPr id="2" name="图片 1" descr="logo透明"/>
          <p:cNvPicPr>
            <a:picLocks noChangeAspect="1"/>
          </p:cNvPicPr>
          <p:nvPr/>
        </p:nvPicPr>
        <p:blipFill>
          <a:blip r:embed="rId4"/>
          <a:stretch>
            <a:fillRect/>
          </a:stretch>
        </p:blipFill>
        <p:spPr>
          <a:xfrm>
            <a:off x="10913110" y="76200"/>
            <a:ext cx="1144270" cy="551815"/>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文本框 1"/>
          <p:cNvSpPr txBox="1"/>
          <p:nvPr/>
        </p:nvSpPr>
        <p:spPr>
          <a:xfrm>
            <a:off x="300990" y="153035"/>
            <a:ext cx="1759585" cy="460375"/>
          </a:xfrm>
          <a:prstGeom prst="rect">
            <a:avLst/>
          </a:prstGeom>
          <a:noFill/>
          <a:ln w="9525">
            <a:noFill/>
          </a:ln>
        </p:spPr>
        <p:txBody>
          <a:bodyPr wrap="square" anchor="t">
            <a:spAutoFit/>
          </a:bodyPr>
          <a:p>
            <a:r>
              <a:rPr lang="en-US" altLang="zh-CN" sz="2400" b="1">
                <a:solidFill>
                  <a:srgbClr val="337AFF"/>
                </a:solidFill>
                <a:latin typeface="宋体" panose="02010600030101010101" pitchFamily="2" charset="-122"/>
                <a:ea typeface="宋体" panose="02010600030101010101" pitchFamily="2" charset="-122"/>
                <a:cs typeface="宋体" panose="02010600030101010101" pitchFamily="2" charset="-122"/>
              </a:rPr>
              <a:t>3.</a:t>
            </a:r>
            <a:r>
              <a:rPr lang="zh-CN" altLang="en-US" sz="2400" b="1">
                <a:solidFill>
                  <a:srgbClr val="337AFF"/>
                </a:solidFill>
                <a:latin typeface="宋体" panose="02010600030101010101" pitchFamily="2" charset="-122"/>
                <a:ea typeface="宋体" panose="02010600030101010101" pitchFamily="2" charset="-122"/>
                <a:cs typeface="宋体" panose="02010600030101010101" pitchFamily="2" charset="-122"/>
              </a:rPr>
              <a:t>会员管理</a:t>
            </a:r>
            <a:endParaRPr lang="zh-CN" altLang="en-US" sz="2400" b="1">
              <a:solidFill>
                <a:srgbClr val="337AFF"/>
              </a:solidFill>
              <a:latin typeface="宋体" panose="02010600030101010101" pitchFamily="2" charset="-122"/>
              <a:ea typeface="宋体" panose="02010600030101010101" pitchFamily="2" charset="-122"/>
              <a:cs typeface="宋体" panose="02010600030101010101" pitchFamily="2" charset="-122"/>
            </a:endParaRPr>
          </a:p>
        </p:txBody>
      </p:sp>
      <p:sp>
        <p:nvSpPr>
          <p:cNvPr id="4" name="文本框 3"/>
          <p:cNvSpPr txBox="1"/>
          <p:nvPr/>
        </p:nvSpPr>
        <p:spPr>
          <a:xfrm>
            <a:off x="2224088" y="233998"/>
            <a:ext cx="7273925" cy="306705"/>
          </a:xfrm>
          <a:prstGeom prst="rect">
            <a:avLst/>
          </a:prstGeom>
          <a:noFill/>
          <a:ln w="9525">
            <a:noFill/>
          </a:ln>
        </p:spPr>
        <p:txBody>
          <a:bodyPr wrap="square" anchor="t">
            <a:spAutoFit/>
          </a:bodyPr>
          <a:p>
            <a:r>
              <a:rPr lang="zh-CN" altLang="en-US" sz="1400">
                <a:solidFill>
                  <a:schemeClr val="bg2">
                    <a:lumMod val="25000"/>
                  </a:schemeClr>
                </a:solidFill>
                <a:latin typeface="宋体" panose="02010600030101010101" pitchFamily="2" charset="-122"/>
                <a:ea typeface="宋体" panose="02010600030101010101" pitchFamily="2" charset="-122"/>
                <a:sym typeface="宋体" panose="02010600030101010101" pitchFamily="2" charset="-122"/>
              </a:rPr>
              <a:t>使用前：会员优惠群逐步失效，优惠信息难以触达，</a:t>
            </a:r>
            <a:r>
              <a:rPr lang="zh-CN" altLang="en-US" sz="1400">
                <a:solidFill>
                  <a:schemeClr val="bg2">
                    <a:lumMod val="25000"/>
                  </a:schemeClr>
                </a:solidFill>
                <a:sym typeface="+mn-ea"/>
              </a:rPr>
              <a:t>资金回笼速度慢。</a:t>
            </a:r>
            <a:endParaRPr lang="zh-CN" altLang="en-US" sz="1400">
              <a:solidFill>
                <a:schemeClr val="bg2">
                  <a:lumMod val="25000"/>
                </a:schemeClr>
              </a:solidFill>
              <a:latin typeface="宋体" panose="02010600030101010101" pitchFamily="2" charset="-122"/>
              <a:ea typeface="宋体" panose="02010600030101010101" pitchFamily="2" charset="-122"/>
            </a:endParaRPr>
          </a:p>
        </p:txBody>
      </p:sp>
      <p:sp>
        <p:nvSpPr>
          <p:cNvPr id="10245" name="文本框 6"/>
          <p:cNvSpPr txBox="1"/>
          <p:nvPr/>
        </p:nvSpPr>
        <p:spPr>
          <a:xfrm>
            <a:off x="1206500" y="1485265"/>
            <a:ext cx="3937635" cy="1891665"/>
          </a:xfrm>
          <a:prstGeom prst="rect">
            <a:avLst/>
          </a:prstGeom>
          <a:noFill/>
          <a:ln w="9525">
            <a:noFill/>
          </a:ln>
        </p:spPr>
        <p:txBody>
          <a:bodyPr wrap="square" anchor="t">
            <a:spAutoFit/>
          </a:bodyPr>
          <a:p>
            <a:pPr algn="ctr" fontAlgn="auto">
              <a:lnSpc>
                <a:spcPct val="150000"/>
              </a:lnSpc>
            </a:pPr>
            <a:r>
              <a:rPr lang="en-US" altLang="zh-CN" b="1">
                <a:solidFill>
                  <a:srgbClr val="3370FF"/>
                </a:solidFill>
                <a:latin typeface="Source Han Sans Heavy" panose="020B0A00000000000000" charset="-122"/>
                <a:ea typeface="Source Han Sans Heavy" panose="020B0A00000000000000" charset="-122"/>
                <a:cs typeface="Source Han Sans Heavy" panose="020B0A00000000000000" charset="-122"/>
              </a:rPr>
              <a:t>a.</a:t>
            </a:r>
            <a:r>
              <a:rPr lang="zh-CN" altLang="en-US" b="1">
                <a:solidFill>
                  <a:srgbClr val="3370FF"/>
                </a:solidFill>
                <a:latin typeface="Source Han Sans Heavy" panose="020B0A00000000000000" charset="-122"/>
                <a:ea typeface="Source Han Sans Heavy" panose="020B0A00000000000000" charset="-122"/>
                <a:cs typeface="Source Han Sans Heavy" panose="020B0A00000000000000" charset="-122"/>
              </a:rPr>
              <a:t>会员档案</a:t>
            </a:r>
            <a:endParaRPr lang="zh-CN" altLang="en-US" b="1">
              <a:solidFill>
                <a:srgbClr val="3370FF"/>
              </a:solidFill>
              <a:latin typeface="Source Han Sans Heavy" panose="020B0A00000000000000" charset="-122"/>
              <a:ea typeface="Source Han Sans Heavy" panose="020B0A00000000000000" charset="-122"/>
              <a:cs typeface="Source Han Sans Heavy" panose="020B0A00000000000000" charset="-122"/>
            </a:endParaRPr>
          </a:p>
          <a:p>
            <a:pPr algn="ctr" fontAlgn="auto">
              <a:lnSpc>
                <a:spcPct val="150000"/>
              </a:lnSpc>
            </a:pPr>
            <a:r>
              <a:rPr lang="zh-CN" altLang="en-US" sz="1200">
                <a:latin typeface="宋体" panose="02010600030101010101" pitchFamily="2" charset="-122"/>
                <a:ea typeface="宋体" panose="02010600030101010101" pitchFamily="2" charset="-122"/>
              </a:rPr>
              <a:t>美涵店使用系统为每位会员建立完整档案，通过打标签建立独特会员画像。授权员工可通过档案快速了解会员的皮肤状态、消费明细、预约、卡项余额等。系统还会自动发送生日祝福及到期提醒，令会员受到细致的照顾。</a:t>
            </a:r>
            <a:endParaRPr lang="zh-CN" altLang="en-US" sz="1200">
              <a:latin typeface="宋体" panose="02010600030101010101" pitchFamily="2" charset="-122"/>
              <a:ea typeface="宋体" panose="02010600030101010101" pitchFamily="2" charset="-122"/>
            </a:endParaRPr>
          </a:p>
          <a:p>
            <a:pPr algn="ctr" fontAlgn="auto">
              <a:lnSpc>
                <a:spcPct val="150000"/>
              </a:lnSpc>
            </a:pPr>
            <a:endParaRPr lang="zh-CN" altLang="en-US" sz="1200">
              <a:latin typeface="宋体" panose="02010600030101010101" pitchFamily="2" charset="-122"/>
              <a:ea typeface="宋体" panose="02010600030101010101" pitchFamily="2" charset="-122"/>
            </a:endParaRPr>
          </a:p>
        </p:txBody>
      </p:sp>
      <p:sp>
        <p:nvSpPr>
          <p:cNvPr id="6" name="文本框 7"/>
          <p:cNvSpPr txBox="1"/>
          <p:nvPr/>
        </p:nvSpPr>
        <p:spPr>
          <a:xfrm>
            <a:off x="7031990" y="1566545"/>
            <a:ext cx="3377565" cy="1614805"/>
          </a:xfrm>
          <a:prstGeom prst="rect">
            <a:avLst/>
          </a:prstGeom>
          <a:noFill/>
          <a:ln w="9525">
            <a:noFill/>
          </a:ln>
        </p:spPr>
        <p:txBody>
          <a:bodyPr wrap="square" anchor="t">
            <a:spAutoFit/>
          </a:bodyPr>
          <a:p>
            <a:pPr algn="ctr" fontAlgn="auto">
              <a:lnSpc>
                <a:spcPct val="150000"/>
              </a:lnSpc>
            </a:pPr>
            <a:r>
              <a:rPr lang="en-US" altLang="zh-CN" b="1">
                <a:solidFill>
                  <a:srgbClr val="3370FF"/>
                </a:solidFill>
                <a:latin typeface="Source Han Sans Heavy" panose="020B0A00000000000000" charset="-122"/>
                <a:ea typeface="Source Han Sans Heavy" panose="020B0A00000000000000" charset="-122"/>
                <a:cs typeface="Source Han Sans Heavy" panose="020B0A00000000000000" charset="-122"/>
              </a:rPr>
              <a:t>b.</a:t>
            </a:r>
            <a:r>
              <a:rPr lang="zh-CN" altLang="en-US" b="1">
                <a:solidFill>
                  <a:srgbClr val="3370FF"/>
                </a:solidFill>
                <a:latin typeface="Source Han Sans Heavy" panose="020B0A00000000000000" charset="-122"/>
                <a:ea typeface="Source Han Sans Heavy" panose="020B0A00000000000000" charset="-122"/>
                <a:cs typeface="Source Han Sans Heavy" panose="020B0A00000000000000" charset="-122"/>
              </a:rPr>
              <a:t>会员储值</a:t>
            </a:r>
            <a:endParaRPr lang="zh-CN" altLang="en-US" b="1">
              <a:solidFill>
                <a:srgbClr val="3370FF"/>
              </a:solidFill>
              <a:latin typeface="Source Han Sans Heavy" panose="020B0A00000000000000" charset="-122"/>
              <a:ea typeface="Source Han Sans Heavy" panose="020B0A00000000000000" charset="-122"/>
              <a:cs typeface="Source Han Sans Heavy" panose="020B0A00000000000000" charset="-122"/>
            </a:endParaRPr>
          </a:p>
          <a:p>
            <a:pPr algn="ctr" fontAlgn="auto">
              <a:lnSpc>
                <a:spcPct val="150000"/>
              </a:lnSpc>
            </a:pPr>
            <a:r>
              <a:rPr lang="zh-CN" altLang="en-US" sz="1200">
                <a:latin typeface="宋体" panose="02010600030101010101" pitchFamily="2" charset="-122"/>
                <a:ea typeface="宋体" panose="02010600030101010101" pitchFamily="2" charset="-122"/>
              </a:rPr>
              <a:t>美涵店设置了不同阶段的会员充值赠送规则、次卡优惠套餐和皮肤护理</a:t>
            </a:r>
            <a:r>
              <a:rPr lang="en-US" altLang="zh-CN" sz="1200">
                <a:latin typeface="宋体" panose="02010600030101010101" pitchFamily="2" charset="-122"/>
                <a:ea typeface="宋体" panose="02010600030101010101" pitchFamily="2" charset="-122"/>
              </a:rPr>
              <a:t>“</a:t>
            </a:r>
            <a:r>
              <a:rPr lang="zh-CN" altLang="en-US" sz="1200">
                <a:latin typeface="宋体" panose="02010600030101010101" pitchFamily="2" charset="-122"/>
                <a:ea typeface="宋体" panose="02010600030101010101" pitchFamily="2" charset="-122"/>
              </a:rPr>
              <a:t>服务计划</a:t>
            </a:r>
            <a:r>
              <a:rPr lang="en-US" altLang="zh-CN" sz="1200">
                <a:latin typeface="宋体" panose="02010600030101010101" pitchFamily="2" charset="-122"/>
                <a:ea typeface="宋体" panose="02010600030101010101" pitchFamily="2" charset="-122"/>
              </a:rPr>
              <a:t>”</a:t>
            </a:r>
            <a:r>
              <a:rPr lang="zh-CN" altLang="en-US" sz="1200">
                <a:latin typeface="宋体" panose="02010600030101010101" pitchFamily="2" charset="-122"/>
                <a:ea typeface="宋体" panose="02010600030101010101" pitchFamily="2" charset="-122"/>
              </a:rPr>
              <a:t>。客户充值后即可使用，提高了会员消费的持续性，加速资金回笼。</a:t>
            </a:r>
            <a:endParaRPr lang="zh-CN" altLang="en-US" sz="1200">
              <a:latin typeface="宋体" panose="02010600030101010101" pitchFamily="2" charset="-122"/>
              <a:ea typeface="宋体" panose="02010600030101010101" pitchFamily="2" charset="-122"/>
            </a:endParaRPr>
          </a:p>
        </p:txBody>
      </p:sp>
      <p:pic>
        <p:nvPicPr>
          <p:cNvPr id="10250" name="图片 10" descr="logo03"/>
          <p:cNvPicPr>
            <a:picLocks noChangeAspect="1"/>
          </p:cNvPicPr>
          <p:nvPr/>
        </p:nvPicPr>
        <p:blipFill>
          <a:blip r:embed="rId1"/>
          <a:srcRect b="3816"/>
          <a:stretch>
            <a:fillRect/>
          </a:stretch>
        </p:blipFill>
        <p:spPr>
          <a:xfrm>
            <a:off x="1663065" y="3376930"/>
            <a:ext cx="3024505" cy="2149475"/>
          </a:xfrm>
          <a:prstGeom prst="rect">
            <a:avLst/>
          </a:prstGeom>
          <a:noFill/>
          <a:ln w="9525">
            <a:noFill/>
          </a:ln>
          <a:effectLst>
            <a:outerShdw blurRad="50800" dist="38100" dir="2700000" algn="tl" rotWithShape="0">
              <a:prstClr val="black">
                <a:alpha val="40000"/>
              </a:prstClr>
            </a:outerShdw>
          </a:effectLst>
        </p:spPr>
      </p:pic>
      <p:pic>
        <p:nvPicPr>
          <p:cNvPr id="8" name="图片 7" descr="美涵卡"/>
          <p:cNvPicPr>
            <a:picLocks noChangeAspect="1"/>
          </p:cNvPicPr>
          <p:nvPr/>
        </p:nvPicPr>
        <p:blipFill>
          <a:blip r:embed="rId2"/>
          <a:srcRect t="3973" b="72733"/>
          <a:stretch>
            <a:fillRect/>
          </a:stretch>
        </p:blipFill>
        <p:spPr>
          <a:xfrm>
            <a:off x="7315835" y="3706495"/>
            <a:ext cx="2947670" cy="1490345"/>
          </a:xfrm>
          <a:prstGeom prst="rect">
            <a:avLst/>
          </a:prstGeom>
          <a:effectLst>
            <a:outerShdw blurRad="50800" dist="38100" dir="2700000" algn="tl" rotWithShape="0">
              <a:prstClr val="black">
                <a:alpha val="40000"/>
              </a:prstClr>
            </a:outerShdw>
          </a:effectLst>
        </p:spPr>
      </p:pic>
      <p:sp>
        <p:nvSpPr>
          <p:cNvPr id="5" name="文本框 3"/>
          <p:cNvSpPr txBox="1"/>
          <p:nvPr/>
        </p:nvSpPr>
        <p:spPr>
          <a:xfrm>
            <a:off x="420370" y="817563"/>
            <a:ext cx="1562100" cy="398780"/>
          </a:xfrm>
          <a:prstGeom prst="rect">
            <a:avLst/>
          </a:prstGeom>
          <a:noFill/>
          <a:ln w="9525">
            <a:noFill/>
          </a:ln>
        </p:spPr>
        <p:txBody>
          <a:bodyPr wrap="square" anchor="t">
            <a:spAutoFit/>
          </a:bodyPr>
          <a:p>
            <a:r>
              <a:rPr lang="zh-CN" altLang="en-US" sz="2000">
                <a:solidFill>
                  <a:srgbClr val="3370FF"/>
                </a:solidFill>
                <a:latin typeface="宋体" panose="02010600030101010101" pitchFamily="2" charset="-122"/>
                <a:ea typeface="宋体" panose="02010600030101010101" pitchFamily="2" charset="-122"/>
              </a:rPr>
              <a:t>使用后：</a:t>
            </a:r>
            <a:endParaRPr lang="zh-CN" altLang="en-US" sz="2000">
              <a:solidFill>
                <a:srgbClr val="3370FF"/>
              </a:solidFill>
              <a:latin typeface="宋体" panose="02010600030101010101" pitchFamily="2" charset="-122"/>
              <a:ea typeface="宋体" panose="02010600030101010101" pitchFamily="2" charset="-122"/>
            </a:endParaRPr>
          </a:p>
        </p:txBody>
      </p:sp>
      <p:pic>
        <p:nvPicPr>
          <p:cNvPr id="2" name="图片 1" descr="logo透明"/>
          <p:cNvPicPr>
            <a:picLocks noChangeAspect="1"/>
          </p:cNvPicPr>
          <p:nvPr/>
        </p:nvPicPr>
        <p:blipFill>
          <a:blip r:embed="rId3"/>
          <a:stretch>
            <a:fillRect/>
          </a:stretch>
        </p:blipFill>
        <p:spPr>
          <a:xfrm>
            <a:off x="10913110" y="76200"/>
            <a:ext cx="1144270" cy="551815"/>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文本框 8"/>
          <p:cNvSpPr txBox="1"/>
          <p:nvPr/>
        </p:nvSpPr>
        <p:spPr>
          <a:xfrm>
            <a:off x="1597025" y="1516380"/>
            <a:ext cx="3268345" cy="1476375"/>
          </a:xfrm>
          <a:prstGeom prst="rect">
            <a:avLst/>
          </a:prstGeom>
          <a:noFill/>
          <a:ln w="9525">
            <a:noFill/>
          </a:ln>
        </p:spPr>
        <p:txBody>
          <a:bodyPr wrap="square" anchor="t">
            <a:spAutoFit/>
          </a:bodyPr>
          <a:p>
            <a:pPr algn="ctr">
              <a:lnSpc>
                <a:spcPct val="150000"/>
              </a:lnSpc>
            </a:pPr>
            <a:r>
              <a:rPr lang="en-US" altLang="zh-CN" b="1">
                <a:solidFill>
                  <a:srgbClr val="3370FF"/>
                </a:solidFill>
                <a:latin typeface="文泉驿等宽微米黑" panose="020B0606030804020204" charset="-122"/>
                <a:ea typeface="文泉驿等宽微米黑" panose="020B0606030804020204" charset="-122"/>
              </a:rPr>
              <a:t>a.</a:t>
            </a:r>
            <a:r>
              <a:rPr lang="zh-CN" altLang="en-US" b="1">
                <a:solidFill>
                  <a:srgbClr val="3370FF"/>
                </a:solidFill>
                <a:latin typeface="文泉驿等宽微米黑" panose="020B0606030804020204" charset="-122"/>
                <a:ea typeface="文泉驿等宽微米黑" panose="020B0606030804020204" charset="-122"/>
              </a:rPr>
              <a:t>积分商城</a:t>
            </a:r>
            <a:endParaRPr lang="zh-CN" altLang="zh-CN" b="1">
              <a:solidFill>
                <a:srgbClr val="3370FF"/>
              </a:solidFill>
              <a:latin typeface="文泉驿等宽微米黑" panose="020B0606030804020204" charset="-122"/>
              <a:ea typeface="文泉驿等宽微米黑" panose="020B0606030804020204" charset="-122"/>
            </a:endParaRPr>
          </a:p>
          <a:p>
            <a:pPr algn="ctr">
              <a:lnSpc>
                <a:spcPct val="150000"/>
              </a:lnSpc>
            </a:pPr>
            <a:r>
              <a:rPr lang="zh-CN" altLang="zh-CN" sz="1400">
                <a:latin typeface="宋体" panose="02010600030101010101" pitchFamily="2" charset="-122"/>
                <a:ea typeface="宋体" panose="02010600030101010101" pitchFamily="2" charset="-122"/>
              </a:rPr>
              <a:t>会员在消费后获得的积分可在积分商城兑换如：护理乳液、洁面套装等礼品和优惠券，进一步促进顾客复购。</a:t>
            </a:r>
            <a:endParaRPr lang="zh-CN" altLang="zh-CN" sz="1400">
              <a:latin typeface="宋体" panose="02010600030101010101" pitchFamily="2" charset="-122"/>
              <a:ea typeface="宋体" panose="02010600030101010101" pitchFamily="2" charset="-122"/>
            </a:endParaRPr>
          </a:p>
        </p:txBody>
      </p:sp>
      <p:sp>
        <p:nvSpPr>
          <p:cNvPr id="10249" name="文本框 1"/>
          <p:cNvSpPr txBox="1"/>
          <p:nvPr/>
        </p:nvSpPr>
        <p:spPr>
          <a:xfrm>
            <a:off x="6396990" y="1535430"/>
            <a:ext cx="3954780" cy="1476375"/>
          </a:xfrm>
          <a:prstGeom prst="rect">
            <a:avLst/>
          </a:prstGeom>
          <a:noFill/>
          <a:ln w="9525">
            <a:noFill/>
          </a:ln>
        </p:spPr>
        <p:txBody>
          <a:bodyPr wrap="square" anchor="t">
            <a:spAutoFit/>
          </a:bodyPr>
          <a:p>
            <a:pPr algn="ctr">
              <a:lnSpc>
                <a:spcPct val="150000"/>
              </a:lnSpc>
            </a:pPr>
            <a:r>
              <a:rPr lang="en-US" altLang="zh-CN" b="1">
                <a:solidFill>
                  <a:srgbClr val="3370FF"/>
                </a:solidFill>
                <a:latin typeface="文泉驿等宽微米黑" panose="020B0606030804020204" charset="-122"/>
                <a:ea typeface="文泉驿等宽微米黑" panose="020B0606030804020204" charset="-122"/>
              </a:rPr>
              <a:t>b.</a:t>
            </a:r>
            <a:r>
              <a:rPr lang="zh-CN" altLang="en-US" b="1">
                <a:solidFill>
                  <a:srgbClr val="3370FF"/>
                </a:solidFill>
                <a:latin typeface="文泉驿等宽微米黑" panose="020B0606030804020204" charset="-122"/>
                <a:ea typeface="文泉驿等宽微米黑" panose="020B0606030804020204" charset="-122"/>
              </a:rPr>
              <a:t>会员复购</a:t>
            </a:r>
            <a:endParaRPr lang="zh-CN" altLang="en-US" b="1">
              <a:solidFill>
                <a:srgbClr val="3370FF"/>
              </a:solidFill>
              <a:latin typeface="文泉驿等宽微米黑" panose="020B0606030804020204" charset="-122"/>
              <a:ea typeface="文泉驿等宽微米黑" panose="020B0606030804020204" charset="-122"/>
            </a:endParaRPr>
          </a:p>
          <a:p>
            <a:pPr algn="ctr">
              <a:lnSpc>
                <a:spcPct val="150000"/>
              </a:lnSpc>
            </a:pPr>
            <a:r>
              <a:rPr lang="zh-CN" altLang="en-US" sz="1400">
                <a:latin typeface="宋体" panose="02010600030101010101" pitchFamily="2" charset="-122"/>
                <a:ea typeface="宋体" panose="02010600030101010101" pitchFamily="2" charset="-122"/>
              </a:rPr>
              <a:t>美涵店会利用短信和公众号等功能将每月的【大转盘】【老带新】等活动推送给会员，刺激沉默会员回流，提高会员复购率并形成再次拉新。</a:t>
            </a:r>
            <a:endParaRPr lang="zh-CN" altLang="en-US" sz="1400">
              <a:latin typeface="宋体" panose="02010600030101010101" pitchFamily="2" charset="-122"/>
              <a:ea typeface="宋体" panose="02010600030101010101" pitchFamily="2" charset="-122"/>
            </a:endParaRPr>
          </a:p>
        </p:txBody>
      </p:sp>
      <p:sp>
        <p:nvSpPr>
          <p:cNvPr id="10252" name="文本框 1"/>
          <p:cNvSpPr txBox="1"/>
          <p:nvPr/>
        </p:nvSpPr>
        <p:spPr>
          <a:xfrm>
            <a:off x="357505" y="193040"/>
            <a:ext cx="2249170" cy="460375"/>
          </a:xfrm>
          <a:prstGeom prst="rect">
            <a:avLst/>
          </a:prstGeom>
          <a:noFill/>
          <a:ln w="9525">
            <a:noFill/>
          </a:ln>
        </p:spPr>
        <p:txBody>
          <a:bodyPr wrap="square" anchor="t">
            <a:spAutoFit/>
          </a:bodyPr>
          <a:p>
            <a:r>
              <a:rPr lang="en-US" altLang="zh-CN" sz="2400" b="1">
                <a:solidFill>
                  <a:srgbClr val="337AFF"/>
                </a:solidFill>
                <a:latin typeface="宋体" panose="02010600030101010101" pitchFamily="2" charset="-122"/>
                <a:ea typeface="宋体" panose="02010600030101010101" pitchFamily="2" charset="-122"/>
                <a:cs typeface="宋体" panose="02010600030101010101" pitchFamily="2" charset="-122"/>
              </a:rPr>
              <a:t>4</a:t>
            </a:r>
            <a:r>
              <a:rPr lang="zh-CN" altLang="en-US" sz="2400" b="1">
                <a:solidFill>
                  <a:srgbClr val="337AFF"/>
                </a:solidFill>
                <a:latin typeface="宋体" panose="02010600030101010101" pitchFamily="2" charset="-122"/>
                <a:ea typeface="宋体" panose="02010600030101010101" pitchFamily="2" charset="-122"/>
                <a:cs typeface="宋体" panose="02010600030101010101" pitchFamily="2" charset="-122"/>
              </a:rPr>
              <a:t>、会员复购</a:t>
            </a:r>
            <a:endParaRPr lang="en-US" altLang="zh-CN" sz="2400" b="1">
              <a:solidFill>
                <a:srgbClr val="337AFF"/>
              </a:solidFill>
              <a:latin typeface="宋体" panose="02010600030101010101" pitchFamily="2" charset="-122"/>
              <a:ea typeface="宋体" panose="02010600030101010101" pitchFamily="2" charset="-122"/>
              <a:cs typeface="宋体" panose="02010600030101010101" pitchFamily="2" charset="-122"/>
            </a:endParaRPr>
          </a:p>
        </p:txBody>
      </p:sp>
      <p:pic>
        <p:nvPicPr>
          <p:cNvPr id="7" name="图片 2" descr="1_3"/>
          <p:cNvPicPr>
            <a:picLocks noChangeAspect="1"/>
          </p:cNvPicPr>
          <p:nvPr/>
        </p:nvPicPr>
        <p:blipFill>
          <a:blip r:embed="rId1"/>
          <a:srcRect t="3795" b="61053"/>
          <a:stretch>
            <a:fillRect/>
          </a:stretch>
        </p:blipFill>
        <p:spPr>
          <a:xfrm>
            <a:off x="6955790" y="3381375"/>
            <a:ext cx="2837815" cy="1773555"/>
          </a:xfrm>
          <a:prstGeom prst="rect">
            <a:avLst/>
          </a:prstGeom>
          <a:noFill/>
          <a:ln w="9525">
            <a:noFill/>
          </a:ln>
          <a:effectLst>
            <a:outerShdw blurRad="50800" dist="38100" dir="2700000" algn="tl" rotWithShape="0">
              <a:prstClr val="black">
                <a:alpha val="40000"/>
              </a:prstClr>
            </a:outerShdw>
          </a:effectLst>
        </p:spPr>
      </p:pic>
      <p:pic>
        <p:nvPicPr>
          <p:cNvPr id="9" name="图片 8" descr="美涵商城"/>
          <p:cNvPicPr>
            <a:picLocks noChangeAspect="1"/>
          </p:cNvPicPr>
          <p:nvPr/>
        </p:nvPicPr>
        <p:blipFill>
          <a:blip r:embed="rId2"/>
          <a:srcRect t="23250" b="36870"/>
          <a:stretch>
            <a:fillRect/>
          </a:stretch>
        </p:blipFill>
        <p:spPr>
          <a:xfrm>
            <a:off x="1936115" y="3248660"/>
            <a:ext cx="2360930" cy="2039620"/>
          </a:xfrm>
          <a:prstGeom prst="rect">
            <a:avLst/>
          </a:prstGeom>
          <a:effectLst>
            <a:outerShdw blurRad="50800" dist="38100" dir="2700000" algn="tl" rotWithShape="0">
              <a:prstClr val="black">
                <a:alpha val="40000"/>
              </a:prstClr>
            </a:outerShdw>
          </a:effectLst>
        </p:spPr>
      </p:pic>
      <p:sp>
        <p:nvSpPr>
          <p:cNvPr id="2" name="文本框 1"/>
          <p:cNvSpPr txBox="1"/>
          <p:nvPr/>
        </p:nvSpPr>
        <p:spPr>
          <a:xfrm>
            <a:off x="2606675" y="240030"/>
            <a:ext cx="4370070" cy="306705"/>
          </a:xfrm>
          <a:prstGeom prst="rect">
            <a:avLst/>
          </a:prstGeom>
          <a:noFill/>
        </p:spPr>
        <p:txBody>
          <a:bodyPr wrap="square" rtlCol="0" anchor="t">
            <a:spAutoFit/>
          </a:bodyPr>
          <a:p>
            <a:r>
              <a:rPr lang="zh-CN" altLang="en-US" sz="1400">
                <a:solidFill>
                  <a:schemeClr val="bg2">
                    <a:lumMod val="25000"/>
                  </a:schemeClr>
                </a:solidFill>
                <a:latin typeface="宋体" panose="02010600030101010101" pitchFamily="2" charset="-122"/>
                <a:ea typeface="宋体" panose="02010600030101010101" pitchFamily="2" charset="-122"/>
                <a:sym typeface="宋体" panose="02010600030101010101" pitchFamily="2" charset="-122"/>
              </a:rPr>
              <a:t>使用前：</a:t>
            </a:r>
            <a:r>
              <a:rPr lang="zh-CN" altLang="en-US" sz="1400">
                <a:solidFill>
                  <a:schemeClr val="bg2">
                    <a:lumMod val="25000"/>
                  </a:schemeClr>
                </a:solidFill>
              </a:rPr>
              <a:t>沉默用户难以激活，复购率低</a:t>
            </a:r>
            <a:endParaRPr lang="zh-CN" altLang="en-US" sz="1400">
              <a:solidFill>
                <a:schemeClr val="bg2">
                  <a:lumMod val="25000"/>
                </a:schemeClr>
              </a:solidFill>
            </a:endParaRPr>
          </a:p>
        </p:txBody>
      </p:sp>
      <p:sp>
        <p:nvSpPr>
          <p:cNvPr id="5" name="文本框 3"/>
          <p:cNvSpPr txBox="1"/>
          <p:nvPr/>
        </p:nvSpPr>
        <p:spPr>
          <a:xfrm>
            <a:off x="420370" y="817563"/>
            <a:ext cx="1562100" cy="398780"/>
          </a:xfrm>
          <a:prstGeom prst="rect">
            <a:avLst/>
          </a:prstGeom>
          <a:noFill/>
          <a:ln w="9525">
            <a:noFill/>
          </a:ln>
        </p:spPr>
        <p:txBody>
          <a:bodyPr wrap="square" anchor="t">
            <a:spAutoFit/>
          </a:bodyPr>
          <a:p>
            <a:r>
              <a:rPr lang="zh-CN" altLang="en-US" sz="2000">
                <a:solidFill>
                  <a:srgbClr val="3370FF"/>
                </a:solidFill>
                <a:latin typeface="宋体" panose="02010600030101010101" pitchFamily="2" charset="-122"/>
                <a:ea typeface="宋体" panose="02010600030101010101" pitchFamily="2" charset="-122"/>
              </a:rPr>
              <a:t>使用后：</a:t>
            </a:r>
            <a:endParaRPr lang="zh-CN" altLang="en-US" sz="2000">
              <a:solidFill>
                <a:srgbClr val="3370FF"/>
              </a:solidFill>
              <a:latin typeface="宋体" panose="02010600030101010101" pitchFamily="2" charset="-122"/>
              <a:ea typeface="宋体" panose="02010600030101010101" pitchFamily="2" charset="-122"/>
            </a:endParaRPr>
          </a:p>
        </p:txBody>
      </p:sp>
      <p:pic>
        <p:nvPicPr>
          <p:cNvPr id="3" name="图片 2" descr="logo透明"/>
          <p:cNvPicPr>
            <a:picLocks noChangeAspect="1"/>
          </p:cNvPicPr>
          <p:nvPr/>
        </p:nvPicPr>
        <p:blipFill>
          <a:blip r:embed="rId3"/>
          <a:stretch>
            <a:fillRect/>
          </a:stretch>
        </p:blipFill>
        <p:spPr>
          <a:xfrm>
            <a:off x="10913110" y="76200"/>
            <a:ext cx="1144270" cy="551815"/>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6" name="文本框 3"/>
          <p:cNvSpPr txBox="1"/>
          <p:nvPr/>
        </p:nvSpPr>
        <p:spPr>
          <a:xfrm>
            <a:off x="3235960" y="234315"/>
            <a:ext cx="5161280" cy="521970"/>
          </a:xfrm>
          <a:prstGeom prst="rect">
            <a:avLst/>
          </a:prstGeom>
          <a:noFill/>
          <a:ln w="9525">
            <a:noFill/>
          </a:ln>
        </p:spPr>
        <p:txBody>
          <a:bodyPr wrap="none" anchor="t">
            <a:spAutoFit/>
          </a:bodyPr>
          <a:p>
            <a:pPr algn="l"/>
            <a:r>
              <a:rPr lang="zh-CN" altLang="en-US" sz="1400">
                <a:solidFill>
                  <a:schemeClr val="bg2">
                    <a:lumMod val="25000"/>
                  </a:schemeClr>
                </a:solidFill>
                <a:latin typeface="宋体" panose="02010600030101010101" pitchFamily="2" charset="-122"/>
                <a:ea typeface="宋体" panose="02010600030101010101" pitchFamily="2" charset="-122"/>
                <a:sym typeface="宋体" panose="02010600030101010101" pitchFamily="2" charset="-122"/>
              </a:rPr>
              <a:t>使用前：美涵店财务数据系统落后，容易故障且操作繁琐，</a:t>
            </a:r>
            <a:endParaRPr lang="zh-CN" altLang="en-US" sz="1400">
              <a:solidFill>
                <a:schemeClr val="bg2">
                  <a:lumMod val="25000"/>
                </a:schemeClr>
              </a:solidFill>
              <a:latin typeface="宋体" panose="02010600030101010101" pitchFamily="2" charset="-122"/>
              <a:ea typeface="宋体" panose="02010600030101010101" pitchFamily="2" charset="-122"/>
              <a:sym typeface="宋体" panose="02010600030101010101" pitchFamily="2" charset="-122"/>
            </a:endParaRPr>
          </a:p>
          <a:p>
            <a:pPr algn="l"/>
            <a:r>
              <a:rPr lang="zh-CN" altLang="en-US" sz="1400">
                <a:solidFill>
                  <a:schemeClr val="bg2">
                    <a:lumMod val="25000"/>
                  </a:schemeClr>
                </a:solidFill>
                <a:latin typeface="宋体" panose="02010600030101010101" pitchFamily="2" charset="-122"/>
                <a:ea typeface="宋体" panose="02010600030101010101" pitchFamily="2" charset="-122"/>
                <a:sym typeface="宋体" panose="02010600030101010101" pitchFamily="2" charset="-122"/>
              </a:rPr>
              <a:t>财务数据核查起来费时费力，会出现错漏，经营效率大大降低。</a:t>
            </a:r>
            <a:endParaRPr lang="zh-CN" altLang="en-US" sz="1400">
              <a:solidFill>
                <a:schemeClr val="bg2">
                  <a:lumMod val="25000"/>
                </a:schemeClr>
              </a:solidFill>
              <a:latin typeface="宋体" panose="02010600030101010101" pitchFamily="2" charset="-122"/>
              <a:ea typeface="宋体" panose="02010600030101010101" pitchFamily="2" charset="-122"/>
              <a:sym typeface="宋体" panose="02010600030101010101" pitchFamily="2" charset="-122"/>
            </a:endParaRPr>
          </a:p>
        </p:txBody>
      </p:sp>
      <p:pic>
        <p:nvPicPr>
          <p:cNvPr id="11267" name="图片 4"/>
          <p:cNvPicPr>
            <a:picLocks noChangeAspect="1"/>
          </p:cNvPicPr>
          <p:nvPr/>
        </p:nvPicPr>
        <p:blipFill>
          <a:blip r:embed="rId1"/>
          <a:srcRect l="2630" r="51605"/>
          <a:stretch>
            <a:fillRect/>
          </a:stretch>
        </p:blipFill>
        <p:spPr>
          <a:xfrm>
            <a:off x="1426845" y="3512820"/>
            <a:ext cx="3502660" cy="782955"/>
          </a:xfrm>
          <a:prstGeom prst="rect">
            <a:avLst/>
          </a:prstGeom>
          <a:noFill/>
          <a:ln w="9525">
            <a:noFill/>
          </a:ln>
        </p:spPr>
      </p:pic>
      <p:pic>
        <p:nvPicPr>
          <p:cNvPr id="11268" name="图片 6"/>
          <p:cNvPicPr>
            <a:picLocks noChangeAspect="1"/>
          </p:cNvPicPr>
          <p:nvPr/>
        </p:nvPicPr>
        <p:blipFill>
          <a:blip r:embed="rId1"/>
          <a:srcRect l="49760"/>
          <a:stretch>
            <a:fillRect/>
          </a:stretch>
        </p:blipFill>
        <p:spPr>
          <a:xfrm>
            <a:off x="1206500" y="4472305"/>
            <a:ext cx="4070985" cy="807085"/>
          </a:xfrm>
          <a:prstGeom prst="rect">
            <a:avLst/>
          </a:prstGeom>
          <a:noFill/>
          <a:ln w="9525">
            <a:noFill/>
          </a:ln>
        </p:spPr>
      </p:pic>
      <p:sp>
        <p:nvSpPr>
          <p:cNvPr id="11269" name="文本框 7"/>
          <p:cNvSpPr txBox="1"/>
          <p:nvPr/>
        </p:nvSpPr>
        <p:spPr>
          <a:xfrm>
            <a:off x="1426210" y="2036445"/>
            <a:ext cx="3631565" cy="1476375"/>
          </a:xfrm>
          <a:prstGeom prst="rect">
            <a:avLst/>
          </a:prstGeom>
          <a:noFill/>
          <a:ln w="9525">
            <a:noFill/>
          </a:ln>
        </p:spPr>
        <p:txBody>
          <a:bodyPr wrap="square" anchor="t">
            <a:spAutoFit/>
          </a:bodyPr>
          <a:p>
            <a:pPr algn="ctr">
              <a:lnSpc>
                <a:spcPct val="150000"/>
              </a:lnSpc>
            </a:pPr>
            <a:r>
              <a:rPr lang="en-US" altLang="zh-CN">
                <a:solidFill>
                  <a:srgbClr val="3370FF"/>
                </a:solidFill>
                <a:latin typeface="Source Han Sans Heavy" panose="020B0A00000000000000" charset="-122"/>
                <a:ea typeface="Source Han Sans Heavy" panose="020B0A00000000000000" charset="-122"/>
                <a:sym typeface="宋体" panose="02010600030101010101" pitchFamily="2" charset="-122"/>
              </a:rPr>
              <a:t>a.</a:t>
            </a:r>
            <a:r>
              <a:rPr lang="zh-CN" altLang="en-US">
                <a:solidFill>
                  <a:srgbClr val="3370FF"/>
                </a:solidFill>
                <a:latin typeface="Source Han Sans Heavy" panose="020B0A00000000000000" charset="-122"/>
                <a:ea typeface="Source Han Sans Heavy" panose="020B0A00000000000000" charset="-122"/>
                <a:sym typeface="宋体" panose="02010600030101010101" pitchFamily="2" charset="-122"/>
              </a:rPr>
              <a:t>兼容多种开单形式</a:t>
            </a:r>
            <a:endParaRPr lang="zh-CN" altLang="en-US">
              <a:solidFill>
                <a:srgbClr val="3370FF"/>
              </a:solidFill>
              <a:latin typeface="Source Han Sans Heavy" panose="020B0A00000000000000" charset="-122"/>
              <a:ea typeface="Source Han Sans Heavy" panose="020B0A00000000000000" charset="-122"/>
            </a:endParaRPr>
          </a:p>
          <a:p>
            <a:pPr algn="ctr">
              <a:lnSpc>
                <a:spcPct val="150000"/>
              </a:lnSpc>
            </a:pPr>
            <a:r>
              <a:rPr lang="zh-CN" altLang="zh-CN" sz="1400">
                <a:latin typeface="宋体" panose="02010600030101010101" pitchFamily="2" charset="-122"/>
                <a:ea typeface="宋体" panose="02010600030101010101" pitchFamily="2" charset="-122"/>
                <a:sym typeface="+mn-ea"/>
              </a:rPr>
              <a:t>满足美涵店进行微信、支付宝、</a:t>
            </a:r>
            <a:r>
              <a:rPr lang="en-US" altLang="zh-CN" sz="1400">
                <a:latin typeface="宋体" panose="02010600030101010101" pitchFamily="2" charset="-122"/>
                <a:ea typeface="宋体" panose="02010600030101010101" pitchFamily="2" charset="-122"/>
                <a:sym typeface="+mn-ea"/>
              </a:rPr>
              <a:t>POS</a:t>
            </a:r>
            <a:r>
              <a:rPr lang="zh-CN" altLang="zh-CN" sz="1400">
                <a:latin typeface="宋体" panose="02010600030101010101" pitchFamily="2" charset="-122"/>
                <a:ea typeface="宋体" panose="02010600030101010101" pitchFamily="2" charset="-122"/>
                <a:sym typeface="+mn-ea"/>
              </a:rPr>
              <a:t>机、团购等记账收款和扫码收款的需求。所有开单信息分类型生成订单记录并支持导出。</a:t>
            </a:r>
            <a:endParaRPr lang="zh-CN" altLang="en-US" sz="1400">
              <a:latin typeface="宋体" panose="02010600030101010101" pitchFamily="2" charset="-122"/>
              <a:ea typeface="宋体" panose="02010600030101010101" pitchFamily="2" charset="-122"/>
            </a:endParaRPr>
          </a:p>
        </p:txBody>
      </p:sp>
      <p:sp>
        <p:nvSpPr>
          <p:cNvPr id="11270" name="文本框 9"/>
          <p:cNvSpPr txBox="1"/>
          <p:nvPr/>
        </p:nvSpPr>
        <p:spPr>
          <a:xfrm>
            <a:off x="6676390" y="2005330"/>
            <a:ext cx="4127500" cy="1476375"/>
          </a:xfrm>
          <a:prstGeom prst="rect">
            <a:avLst/>
          </a:prstGeom>
          <a:noFill/>
          <a:ln w="9525">
            <a:noFill/>
          </a:ln>
        </p:spPr>
        <p:txBody>
          <a:bodyPr wrap="square" anchor="t">
            <a:spAutoFit/>
          </a:bodyPr>
          <a:p>
            <a:pPr algn="ctr">
              <a:lnSpc>
                <a:spcPct val="150000"/>
              </a:lnSpc>
            </a:pPr>
            <a:r>
              <a:rPr lang="en-US" altLang="zh-CN">
                <a:solidFill>
                  <a:srgbClr val="3370FF"/>
                </a:solidFill>
                <a:latin typeface="Source Han Sans Heavy" panose="020B0A00000000000000" charset="-122"/>
                <a:ea typeface="Source Han Sans Heavy" panose="020B0A00000000000000" charset="-122"/>
                <a:sym typeface="宋体" panose="02010600030101010101" pitchFamily="2" charset="-122"/>
              </a:rPr>
              <a:t>b.</a:t>
            </a:r>
            <a:r>
              <a:rPr lang="zh-CN" altLang="en-US">
                <a:solidFill>
                  <a:srgbClr val="3370FF"/>
                </a:solidFill>
                <a:latin typeface="Source Han Sans Heavy" panose="020B0A00000000000000" charset="-122"/>
                <a:ea typeface="Source Han Sans Heavy" panose="020B0A00000000000000" charset="-122"/>
                <a:sym typeface="宋体" panose="02010600030101010101" pitchFamily="2" charset="-122"/>
              </a:rPr>
              <a:t>可视化数据分析</a:t>
            </a:r>
            <a:endParaRPr lang="zh-CN" altLang="en-US">
              <a:solidFill>
                <a:srgbClr val="3370FF"/>
              </a:solidFill>
              <a:latin typeface="Source Han Sans Heavy" panose="020B0A00000000000000" charset="-122"/>
              <a:ea typeface="Source Han Sans Heavy" panose="020B0A00000000000000" charset="-122"/>
            </a:endParaRPr>
          </a:p>
          <a:p>
            <a:pPr algn="ctr">
              <a:lnSpc>
                <a:spcPct val="150000"/>
              </a:lnSpc>
            </a:pPr>
            <a:r>
              <a:rPr lang="zh-CN" sz="1400">
                <a:latin typeface="Arial" panose="020B0604020202020204" pitchFamily="34" charset="0"/>
                <a:ea typeface="宋体" panose="02010600030101010101" pitchFamily="2" charset="-122"/>
              </a:rPr>
              <a:t>后台自动生成可视化图表，各项数据一目了然。支持手机、电脑同时管理。店员在外服务时，通过进入商家端小程序后台，查看各项经营状况。</a:t>
            </a:r>
            <a:endParaRPr lang="zh-CN" sz="1400">
              <a:latin typeface="Arial" panose="020B0604020202020204" pitchFamily="34" charset="0"/>
              <a:ea typeface="宋体" panose="02010600030101010101" pitchFamily="2" charset="-122"/>
            </a:endParaRPr>
          </a:p>
        </p:txBody>
      </p:sp>
      <p:pic>
        <p:nvPicPr>
          <p:cNvPr id="11271" name="图片 3" descr="数据"/>
          <p:cNvPicPr>
            <a:picLocks noChangeAspect="1"/>
          </p:cNvPicPr>
          <p:nvPr/>
        </p:nvPicPr>
        <p:blipFill>
          <a:blip r:embed="rId2"/>
          <a:stretch>
            <a:fillRect/>
          </a:stretch>
        </p:blipFill>
        <p:spPr>
          <a:xfrm>
            <a:off x="7127875" y="3712210"/>
            <a:ext cx="3223895" cy="2155825"/>
          </a:xfrm>
          <a:prstGeom prst="rect">
            <a:avLst/>
          </a:prstGeom>
          <a:noFill/>
          <a:ln w="9525">
            <a:noFill/>
          </a:ln>
        </p:spPr>
      </p:pic>
      <p:sp>
        <p:nvSpPr>
          <p:cNvPr id="11274" name="文本框 1"/>
          <p:cNvSpPr txBox="1"/>
          <p:nvPr/>
        </p:nvSpPr>
        <p:spPr>
          <a:xfrm>
            <a:off x="401320" y="215583"/>
            <a:ext cx="1866900" cy="460375"/>
          </a:xfrm>
          <a:prstGeom prst="rect">
            <a:avLst/>
          </a:prstGeom>
          <a:noFill/>
          <a:ln w="9525">
            <a:noFill/>
          </a:ln>
        </p:spPr>
        <p:txBody>
          <a:bodyPr wrap="none" anchor="t">
            <a:spAutoFit/>
          </a:bodyPr>
          <a:p>
            <a:r>
              <a:rPr lang="en-US" altLang="zh-CN" sz="2400" b="1">
                <a:solidFill>
                  <a:srgbClr val="337AFF"/>
                </a:solidFill>
                <a:latin typeface="宋体" panose="02010600030101010101" pitchFamily="2" charset="-122"/>
                <a:ea typeface="宋体" panose="02010600030101010101" pitchFamily="2" charset="-122"/>
                <a:cs typeface="宋体" panose="02010600030101010101" pitchFamily="2" charset="-122"/>
              </a:rPr>
              <a:t>5</a:t>
            </a:r>
            <a:r>
              <a:rPr lang="zh-CN" altLang="en-US" sz="2400" b="1">
                <a:solidFill>
                  <a:srgbClr val="337AFF"/>
                </a:solidFill>
                <a:latin typeface="宋体" panose="02010600030101010101" pitchFamily="2" charset="-122"/>
                <a:ea typeface="宋体" panose="02010600030101010101" pitchFamily="2" charset="-122"/>
                <a:cs typeface="宋体" panose="02010600030101010101" pitchFamily="2" charset="-122"/>
              </a:rPr>
              <a:t>、数据板块</a:t>
            </a:r>
            <a:endParaRPr lang="zh-CN" altLang="en-US" sz="2400" b="1">
              <a:solidFill>
                <a:srgbClr val="337AFF"/>
              </a:solidFill>
              <a:latin typeface="宋体" panose="02010600030101010101" pitchFamily="2" charset="-122"/>
              <a:ea typeface="宋体" panose="02010600030101010101" pitchFamily="2" charset="-122"/>
              <a:cs typeface="宋体" panose="02010600030101010101" pitchFamily="2" charset="-122"/>
            </a:endParaRPr>
          </a:p>
        </p:txBody>
      </p:sp>
      <p:sp>
        <p:nvSpPr>
          <p:cNvPr id="5" name="文本框 3"/>
          <p:cNvSpPr txBox="1"/>
          <p:nvPr/>
        </p:nvSpPr>
        <p:spPr>
          <a:xfrm>
            <a:off x="420370" y="817563"/>
            <a:ext cx="1562100" cy="398780"/>
          </a:xfrm>
          <a:prstGeom prst="rect">
            <a:avLst/>
          </a:prstGeom>
          <a:noFill/>
          <a:ln w="9525">
            <a:noFill/>
          </a:ln>
        </p:spPr>
        <p:txBody>
          <a:bodyPr wrap="square" anchor="t">
            <a:spAutoFit/>
          </a:bodyPr>
          <a:p>
            <a:r>
              <a:rPr lang="zh-CN" altLang="en-US" sz="2000">
                <a:solidFill>
                  <a:srgbClr val="3370FF"/>
                </a:solidFill>
                <a:latin typeface="宋体" panose="02010600030101010101" pitchFamily="2" charset="-122"/>
                <a:ea typeface="宋体" panose="02010600030101010101" pitchFamily="2" charset="-122"/>
              </a:rPr>
              <a:t>使用后：</a:t>
            </a:r>
            <a:endParaRPr lang="zh-CN" altLang="en-US" sz="2000">
              <a:solidFill>
                <a:srgbClr val="3370FF"/>
              </a:solidFill>
              <a:latin typeface="宋体" panose="02010600030101010101" pitchFamily="2" charset="-122"/>
              <a:ea typeface="宋体" panose="02010600030101010101" pitchFamily="2" charset="-122"/>
            </a:endParaRPr>
          </a:p>
        </p:txBody>
      </p:sp>
      <p:pic>
        <p:nvPicPr>
          <p:cNvPr id="2" name="图片 1" descr="logo透明"/>
          <p:cNvPicPr>
            <a:picLocks noChangeAspect="1"/>
          </p:cNvPicPr>
          <p:nvPr/>
        </p:nvPicPr>
        <p:blipFill>
          <a:blip r:embed="rId3"/>
          <a:stretch>
            <a:fillRect/>
          </a:stretch>
        </p:blipFill>
        <p:spPr>
          <a:xfrm>
            <a:off x="10913110" y="76200"/>
            <a:ext cx="1144270" cy="551815"/>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2334260"/>
            <a:ext cx="12192000" cy="2386330"/>
          </a:xfrm>
          <a:prstGeom prst="rect">
            <a:avLst/>
          </a:prstGeom>
          <a:gradFill>
            <a:gsLst>
              <a:gs pos="0">
                <a:srgbClr val="337AFF"/>
              </a:gs>
              <a:gs pos="100000">
                <a:srgbClr val="337AFF">
                  <a:alpha val="80000"/>
                </a:srgb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4400" dirty="0">
                <a:solidFill>
                  <a:schemeClr val="bg1"/>
                </a:solidFill>
                <a:latin typeface="Source Han Sans Heavy" panose="020B0A00000000000000" charset="-122"/>
                <a:ea typeface="Source Han Sans Heavy" panose="020B0A00000000000000" charset="-122"/>
                <a:cs typeface="Source Han Sans Heavy" panose="020B0A00000000000000" charset="-122"/>
                <a:sym typeface="+mn-ea"/>
              </a:rPr>
              <a:t>END </a:t>
            </a:r>
            <a:endParaRPr lang="en-US" altLang="zh-CN" sz="4400" dirty="0">
              <a:solidFill>
                <a:schemeClr val="bg1"/>
              </a:solidFill>
              <a:latin typeface="Source Han Sans Heavy" panose="020B0A00000000000000" charset="-122"/>
              <a:ea typeface="Source Han Sans Heavy" panose="020B0A00000000000000" charset="-122"/>
              <a:cs typeface="Source Han Sans Heavy" panose="020B0A00000000000000" charset="-122"/>
              <a:sym typeface="+mn-ea"/>
            </a:endParaRPr>
          </a:p>
          <a:p>
            <a:pPr algn="ctr"/>
            <a:r>
              <a:rPr lang="zh-CN" altLang="en-US" sz="4400" dirty="0">
                <a:solidFill>
                  <a:schemeClr val="bg1"/>
                </a:solidFill>
                <a:latin typeface="Source Han Sans Heavy" panose="020B0A00000000000000" charset="-122"/>
                <a:ea typeface="Source Han Sans Heavy" panose="020B0A00000000000000" charset="-122"/>
                <a:cs typeface="Source Han Sans Heavy" panose="020B0A00000000000000" charset="-122"/>
                <a:sym typeface="+mn-ea"/>
              </a:rPr>
              <a:t>谢谢观看</a:t>
            </a:r>
            <a:endParaRPr lang="en-US" altLang="zh-CN" sz="4400" dirty="0">
              <a:solidFill>
                <a:schemeClr val="bg1"/>
              </a:solidFill>
              <a:latin typeface="Source Han Sans Heavy" panose="020B0A00000000000000" charset="-122"/>
              <a:ea typeface="Source Han Sans Heavy" panose="020B0A00000000000000" charset="-122"/>
              <a:cs typeface="Source Han Sans Heavy" panose="020B0A00000000000000" charset="-122"/>
              <a:sym typeface="+mn-ea"/>
            </a:endParaRPr>
          </a:p>
        </p:txBody>
      </p:sp>
      <p:sp>
        <p:nvSpPr>
          <p:cNvPr id="2" name="椭圆 1"/>
          <p:cNvSpPr/>
          <p:nvPr/>
        </p:nvSpPr>
        <p:spPr>
          <a:xfrm>
            <a:off x="-549275" y="-776966"/>
            <a:ext cx="2538649" cy="2538649"/>
          </a:xfrm>
          <a:prstGeom prst="ellipse">
            <a:avLst/>
          </a:prstGeom>
          <a:gradFill>
            <a:gsLst>
              <a:gs pos="12000">
                <a:schemeClr val="accent5">
                  <a:lumMod val="60000"/>
                  <a:lumOff val="40000"/>
                </a:schemeClr>
              </a:gs>
              <a:gs pos="100000">
                <a:srgbClr val="3370FF">
                  <a:alpha val="68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椭圆 2"/>
          <p:cNvSpPr/>
          <p:nvPr/>
        </p:nvSpPr>
        <p:spPr>
          <a:xfrm>
            <a:off x="10568305" y="5042809"/>
            <a:ext cx="2538649" cy="2538649"/>
          </a:xfrm>
          <a:prstGeom prst="ellipse">
            <a:avLst/>
          </a:prstGeom>
          <a:gradFill>
            <a:gsLst>
              <a:gs pos="12000">
                <a:schemeClr val="accent5">
                  <a:lumMod val="60000"/>
                  <a:lumOff val="40000"/>
                </a:schemeClr>
              </a:gs>
              <a:gs pos="100000">
                <a:srgbClr val="3370FF">
                  <a:alpha val="68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7" name="图片 6" descr="logo透明 (1) (1)"/>
          <p:cNvPicPr>
            <a:picLocks noChangeAspect="1"/>
          </p:cNvPicPr>
          <p:nvPr/>
        </p:nvPicPr>
        <p:blipFill>
          <a:blip r:embed="rId1"/>
          <a:stretch>
            <a:fillRect/>
          </a:stretch>
        </p:blipFill>
        <p:spPr>
          <a:xfrm>
            <a:off x="4804410" y="5420995"/>
            <a:ext cx="2583815" cy="1245235"/>
          </a:xfrm>
          <a:prstGeom prst="rect">
            <a:avLst/>
          </a:prstGeom>
        </p:spPr>
      </p:pic>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0</TotalTime>
  <Words>3846</Words>
  <Application>WPS 演示</Application>
  <PresentationFormat>宽屏</PresentationFormat>
  <Paragraphs>383</Paragraphs>
  <Slides>32</Slides>
  <Notes>0</Notes>
  <HiddenSlides>0</HiddenSlides>
  <MMClips>0</MMClips>
  <ScaleCrop>false</ScaleCrop>
  <HeadingPairs>
    <vt:vector size="6" baseType="variant">
      <vt:variant>
        <vt:lpstr>已用的字体</vt:lpstr>
      </vt:variant>
      <vt:variant>
        <vt:i4>12</vt:i4>
      </vt:variant>
      <vt:variant>
        <vt:lpstr>主题</vt:lpstr>
      </vt:variant>
      <vt:variant>
        <vt:i4>2</vt:i4>
      </vt:variant>
      <vt:variant>
        <vt:lpstr>幻灯片标题</vt:lpstr>
      </vt:variant>
      <vt:variant>
        <vt:i4>32</vt:i4>
      </vt:variant>
    </vt:vector>
  </HeadingPairs>
  <TitlesOfParts>
    <vt:vector size="46" baseType="lpstr">
      <vt:lpstr>Arial</vt:lpstr>
      <vt:lpstr>宋体</vt:lpstr>
      <vt:lpstr>Wingdings</vt:lpstr>
      <vt:lpstr>Source Han Sans Heavy</vt:lpstr>
      <vt:lpstr>微软雅黑</vt:lpstr>
      <vt:lpstr>Calibri</vt:lpstr>
      <vt:lpstr>Times New Roman</vt:lpstr>
      <vt:lpstr>黑体</vt:lpstr>
      <vt:lpstr>等线</vt:lpstr>
      <vt:lpstr>Arial Unicode MS</vt:lpstr>
      <vt:lpstr>等线 Light</vt:lpstr>
      <vt:lpstr>文泉驿等宽微米黑</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Dorothy Liang</dc:creator>
  <cp:lastModifiedBy>WPS_1608863273</cp:lastModifiedBy>
  <cp:revision>47</cp:revision>
  <dcterms:created xsi:type="dcterms:W3CDTF">2020-08-23T03:00:00Z</dcterms:created>
  <dcterms:modified xsi:type="dcterms:W3CDTF">2020-12-26T06:56:12Z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2052-11.1.0.10228</vt:lpwstr>
  </property>
</Properties>
</file>